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 id="2147483698" r:id="rId2"/>
  </p:sldMasterIdLst>
  <p:notesMasterIdLst>
    <p:notesMasterId r:id="rId22"/>
  </p:notesMasterIdLst>
  <p:handoutMasterIdLst>
    <p:handoutMasterId r:id="rId23"/>
  </p:handoutMasterIdLst>
  <p:sldIdLst>
    <p:sldId id="256" r:id="rId3"/>
    <p:sldId id="264" r:id="rId4"/>
    <p:sldId id="276" r:id="rId5"/>
    <p:sldId id="257" r:id="rId6"/>
    <p:sldId id="258" r:id="rId7"/>
    <p:sldId id="267" r:id="rId8"/>
    <p:sldId id="266" r:id="rId9"/>
    <p:sldId id="268" r:id="rId10"/>
    <p:sldId id="288" r:id="rId11"/>
    <p:sldId id="301" r:id="rId12"/>
    <p:sldId id="260" r:id="rId13"/>
    <p:sldId id="296" r:id="rId14"/>
    <p:sldId id="298" r:id="rId15"/>
    <p:sldId id="265" r:id="rId16"/>
    <p:sldId id="299" r:id="rId17"/>
    <p:sldId id="297" r:id="rId18"/>
    <p:sldId id="300" r:id="rId19"/>
    <p:sldId id="290" r:id="rId20"/>
    <p:sldId id="26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5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710" y="67"/>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2#1" qsCatId="simple" csTypeId="urn:microsoft.com/office/officeart/2005/8/colors/accent1_2#1" csCatId="accent1" phldr="1"/>
      <dgm:spPr/>
      <dgm:t>
        <a:bodyPr/>
        <a:lstStyle/>
        <a:p>
          <a:endParaRPr lang="en-US"/>
        </a:p>
      </dgm:t>
    </dgm:pt>
    <dgm:pt modelId="{021F5B53-0A6D-4143-95B6-95FBF56B63E1}">
      <dgm:prSet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n-US"/>
            <a:t>Disperson</a:t>
          </a:r>
        </a:p>
      </dgm:t>
    </dgm:pt>
    <dgm:pt modelId="{C83E7267-9DE5-461F-8B20-CF3175B602DC}" type="parTrans" cxnId="{1E5F581E-AAF3-43FA-A551-FA7C2ACE30F9}">
      <dgm:prSet/>
      <dgm:spPr/>
      <dgm:t>
        <a:bodyPr/>
        <a:lstStyle/>
        <a:p>
          <a:endParaRPr lang="en-IN"/>
        </a:p>
      </dgm:t>
    </dgm:pt>
    <dgm:pt modelId="{3DF90DA4-9641-43E4-B49C-B737768877FC}" type="sibTrans" cxnId="{1E5F581E-AAF3-43FA-A551-FA7C2ACE30F9}">
      <dgm:prSet/>
      <dgm:spPr/>
      <dgm:t>
        <a:bodyPr/>
        <a:lstStyle/>
        <a:p>
          <a:endParaRPr lang="en-IN"/>
        </a:p>
      </dgm:t>
    </dgm:pt>
    <dgm:pt modelId="{533AD149-988F-4A8E-8811-8D9B88DCFEA1}">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en-US" sz="3200"/>
            <a:t>Random dispersion of Bflies </a:t>
          </a:r>
        </a:p>
      </dgm:t>
    </dgm:pt>
    <dgm:pt modelId="{CB6815DC-87A9-4EC5-87B8-9679E304BBD7}" type="parTrans" cxnId="{69B3E66D-68BF-4311-8403-4F0C44F5419B}">
      <dgm:prSet/>
      <dgm:spPr/>
      <dgm:t>
        <a:bodyPr/>
        <a:lstStyle/>
        <a:p>
          <a:endParaRPr lang="en-IN"/>
        </a:p>
      </dgm:t>
    </dgm:pt>
    <dgm:pt modelId="{219694A5-6707-43E2-8994-446993285A60}" type="sibTrans" cxnId="{69B3E66D-68BF-4311-8403-4F0C44F5419B}">
      <dgm:prSet/>
      <dgm:spPr/>
      <dgm:t>
        <a:bodyPr/>
        <a:lstStyle/>
        <a:p>
          <a:endParaRPr lang="en-IN"/>
        </a:p>
      </dgm:t>
    </dgm:pt>
    <dgm:pt modelId="{0D51337A-31FA-4717-B2BF-9243F96D2B9B}">
      <dgm:prSet phldrT="[Text]" phldr="0" custT="1"/>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n-US" sz="3200"/>
            <a:t>UV Updation Phase</a:t>
          </a:r>
          <a:endParaRPr lang="en-US" sz="3200">
            <a:uFillTx/>
          </a:endParaRPr>
        </a:p>
      </dgm:t>
    </dgm:pt>
    <dgm:pt modelId="{A9294D65-F371-46C8-A624-E557E9DF1A30}" type="parTrans" cxnId="{6925C8BC-34AE-4B32-9B63-05EB0F3F3AB6}">
      <dgm:prSet/>
      <dgm:spPr/>
      <dgm:t>
        <a:bodyPr/>
        <a:lstStyle/>
        <a:p>
          <a:endParaRPr lang="en-US"/>
        </a:p>
      </dgm:t>
    </dgm:pt>
    <dgm:pt modelId="{6799645E-F42F-43D8-B2EA-A1377D84D0B3}" type="sibTrans" cxnId="{6925C8BC-34AE-4B32-9B63-05EB0F3F3AB6}">
      <dgm:prSet/>
      <dgm:spPr/>
      <dgm:t>
        <a:bodyPr/>
        <a:lstStyle/>
        <a:p>
          <a:endParaRPr lang="en-US"/>
        </a:p>
      </dgm:t>
    </dgm:pt>
    <dgm:pt modelId="{E40970FA-9468-4353-8343-FE5E2BEBB8B0}">
      <dgm:prSet phldrT="[Tex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sz="3200" dirty="0">
              <a:solidFill>
                <a:schemeClr val="tx1"/>
              </a:solidFill>
              <a:sym typeface="+mn-ea"/>
            </a:rPr>
            <a:t>Ea</a:t>
          </a:r>
          <a:r>
            <a:rPr lang="en-US" sz="3200" dirty="0">
              <a:solidFill>
                <a:schemeClr val="tx1"/>
              </a:solidFill>
              <a:latin typeface="Calibri" panose="020F0502020204030204" charset="0"/>
              <a:cs typeface="Times New Roman" panose="02020603050405020304" charset="0"/>
              <a:sym typeface="+mn-ea"/>
            </a:rPr>
            <a:t>ch </a:t>
          </a:r>
          <a:r>
            <a:rPr lang="en-US" sz="3200" dirty="0" err="1">
              <a:solidFill>
                <a:schemeClr val="tx1"/>
              </a:solidFill>
              <a:latin typeface="Calibri" panose="020F0502020204030204" charset="0"/>
              <a:cs typeface="Times New Roman" panose="02020603050405020304" charset="0"/>
              <a:sym typeface="+mn-ea"/>
            </a:rPr>
            <a:t>Bfly</a:t>
          </a:r>
          <a:r>
            <a:rPr lang="en-US" sz="3200" dirty="0">
              <a:solidFill>
                <a:schemeClr val="tx1"/>
              </a:solidFill>
              <a:latin typeface="Calibri" panose="020F0502020204030204" charset="0"/>
              <a:cs typeface="Times New Roman" panose="02020603050405020304" charset="0"/>
              <a:sym typeface="+mn-ea"/>
            </a:rPr>
            <a:t> updates its UV</a:t>
          </a:r>
        </a:p>
      </dgm:t>
    </dgm:pt>
    <dgm:pt modelId="{85FA6A33-9FA9-4134-A6A3-A5D4748A1779}" type="parTrans" cxnId="{80BD9F0C-5F47-44C4-908D-937A5D7CBC71}">
      <dgm:prSet/>
      <dgm:spPr/>
      <dgm:t>
        <a:bodyPr/>
        <a:lstStyle/>
        <a:p>
          <a:endParaRPr lang="en-US"/>
        </a:p>
      </dgm:t>
    </dgm:pt>
    <dgm:pt modelId="{04FF68DF-CF36-4D12-9ECE-A3519B0AC88A}" type="sibTrans" cxnId="{80BD9F0C-5F47-44C4-908D-937A5D7CBC71}">
      <dgm:prSet/>
      <dgm:spPr/>
      <dgm:t>
        <a:bodyPr/>
        <a:lstStyle/>
        <a:p>
          <a:endParaRPr lang="en-US"/>
        </a:p>
      </dgm:t>
    </dgm:pt>
    <dgm:pt modelId="{A7F7584C-6CC5-40A2-9566-2842A5DEA97A}">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sz="2800"/>
            <a:t>UV Distribution Phase</a:t>
          </a:r>
        </a:p>
      </dgm:t>
    </dgm:pt>
    <dgm:pt modelId="{581272CD-5908-4C17-8E9B-8BF6DCE43C3E}" type="parTrans" cxnId="{C970EEFD-D50F-48A2-ADCD-9B674F875089}">
      <dgm:prSet/>
      <dgm:spPr/>
      <dgm:t>
        <a:bodyPr/>
        <a:lstStyle/>
        <a:p>
          <a:endParaRPr lang="en-US"/>
        </a:p>
      </dgm:t>
    </dgm:pt>
    <dgm:pt modelId="{C41ED6A4-512C-48AB-901D-671B73446005}" type="sibTrans" cxnId="{C970EEFD-D50F-48A2-ADCD-9B674F875089}">
      <dgm:prSet/>
      <dgm:spPr/>
      <dgm:t>
        <a:bodyPr/>
        <a:lstStyle/>
        <a:p>
          <a:endParaRPr lang="en-US"/>
        </a:p>
      </dgm:t>
    </dgm:pt>
    <dgm:pt modelId="{9D8DAFB6-C744-4BD6-B757-393BF647EBB6}">
      <dgm:prSet phldrT="[Tex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sz="2800" dirty="0">
              <a:solidFill>
                <a:schemeClr val="tx1"/>
              </a:solidFill>
              <a:sym typeface="+mn-ea"/>
            </a:rPr>
            <a:t>E</a:t>
          </a:r>
          <a:r>
            <a:rPr lang="en-US" sz="2800" dirty="0">
              <a:solidFill>
                <a:schemeClr val="tx1"/>
              </a:solidFill>
              <a:latin typeface="Calibri" panose="020F0502020204030204" charset="0"/>
              <a:cs typeface="Times New Roman" panose="02020603050405020304" charset="0"/>
              <a:sym typeface="+mn-ea"/>
            </a:rPr>
            <a:t>ach </a:t>
          </a:r>
          <a:r>
            <a:rPr lang="en-US" sz="2800" dirty="0" err="1">
              <a:solidFill>
                <a:schemeClr val="tx1"/>
              </a:solidFill>
              <a:latin typeface="Calibri" panose="020F0502020204030204" charset="0"/>
              <a:cs typeface="Times New Roman" panose="02020603050405020304" charset="0"/>
              <a:sym typeface="+mn-ea"/>
            </a:rPr>
            <a:t>Bfly</a:t>
          </a:r>
          <a:r>
            <a:rPr lang="en-US" sz="2800" dirty="0">
              <a:solidFill>
                <a:schemeClr val="tx1"/>
              </a:solidFill>
              <a:latin typeface="Calibri" panose="020F0502020204030204" charset="0"/>
              <a:cs typeface="Times New Roman" panose="02020603050405020304" charset="0"/>
              <a:sym typeface="+mn-ea"/>
            </a:rPr>
            <a:t> distributes its UV to all </a:t>
          </a:r>
          <a:r>
            <a:rPr lang="en-US" sz="2800" dirty="0" err="1">
              <a:solidFill>
                <a:schemeClr val="tx1"/>
              </a:solidFill>
              <a:latin typeface="Calibri" panose="020F0502020204030204" charset="0"/>
              <a:cs typeface="Times New Roman" panose="02020603050405020304" charset="0"/>
              <a:sym typeface="+mn-ea"/>
            </a:rPr>
            <a:t>Bflies</a:t>
          </a:r>
          <a:endParaRPr lang="en-US" sz="2800" dirty="0">
            <a:solidFill>
              <a:schemeClr val="tx1"/>
            </a:solidFill>
            <a:latin typeface="Calibri" panose="020F0502020204030204" charset="0"/>
            <a:cs typeface="Times New Roman" panose="02020603050405020304" charset="0"/>
            <a:sym typeface="+mn-ea"/>
          </a:endParaRPr>
        </a:p>
      </dgm:t>
    </dgm:pt>
    <dgm:pt modelId="{17C1C47E-8D1A-404A-B227-B017391CB5F6}" type="parTrans" cxnId="{5A7835A6-7A0A-47FB-943C-DDB0F8B48073}">
      <dgm:prSet/>
      <dgm:spPr/>
      <dgm:t>
        <a:bodyPr/>
        <a:lstStyle/>
        <a:p>
          <a:endParaRPr lang="en-US"/>
        </a:p>
      </dgm:t>
    </dgm:pt>
    <dgm:pt modelId="{C9B44773-68B1-427B-B9CA-0AEA186B621E}" type="sibTrans" cxnId="{5A7835A6-7A0A-47FB-943C-DDB0F8B48073}">
      <dgm:prSet/>
      <dgm:spPr/>
      <dgm:t>
        <a:bodyPr/>
        <a:lstStyle/>
        <a:p>
          <a:endParaRPr lang="en-US"/>
        </a:p>
      </dgm:t>
    </dgm:pt>
    <dgm:pt modelId="{51A6936C-668E-4912-B1B4-BA2D45D3F624}">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sz="2800"/>
            <a:t>L-Mate Selection Phase</a:t>
          </a:r>
        </a:p>
      </dgm:t>
    </dgm:pt>
    <dgm:pt modelId="{8F7D40F1-9723-47F5-BFD2-340696378D49}" type="parTrans" cxnId="{901CD52D-168B-440E-996F-10E9005D5192}">
      <dgm:prSet/>
      <dgm:spPr/>
      <dgm:t>
        <a:bodyPr/>
        <a:lstStyle/>
        <a:p>
          <a:endParaRPr lang="en-US"/>
        </a:p>
      </dgm:t>
    </dgm:pt>
    <dgm:pt modelId="{E68031D9-E3F9-439E-86FC-2A0A3A3988D0}" type="sibTrans" cxnId="{901CD52D-168B-440E-996F-10E9005D5192}">
      <dgm:prSet/>
      <dgm:spPr/>
      <dgm:t>
        <a:bodyPr/>
        <a:lstStyle/>
        <a:p>
          <a:endParaRPr lang="en-US"/>
        </a:p>
      </dgm:t>
    </dgm:pt>
    <dgm:pt modelId="{2A9B6C90-9B70-4ED8-9084-8651413BB905}">
      <dgm:prSet phldrT="[Tex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en-US" sz="3200" dirty="0">
              <a:latin typeface="Calibri" panose="020F0502020204030204" charset="0"/>
              <a:cs typeface="Times New Roman" panose="02020603050405020304" charset="0"/>
              <a:sym typeface="+mn-ea"/>
            </a:rPr>
            <a:t>Chooses l-mate based on UV </a:t>
          </a:r>
          <a:endParaRPr sz="3200" dirty="0"/>
        </a:p>
      </dgm:t>
    </dgm:pt>
    <dgm:pt modelId="{47C005B7-F5AA-4111-A87D-782B117A0259}" type="parTrans" cxnId="{6F06B0FF-31C0-4A30-8CFC-A791B6632C5D}">
      <dgm:prSet/>
      <dgm:spPr/>
      <dgm:t>
        <a:bodyPr/>
        <a:lstStyle/>
        <a:p>
          <a:endParaRPr lang="en-US"/>
        </a:p>
      </dgm:t>
    </dgm:pt>
    <dgm:pt modelId="{54109FB3-0563-4B2C-BFF0-181E047427F8}" type="sibTrans" cxnId="{6F06B0FF-31C0-4A30-8CFC-A791B6632C5D}">
      <dgm:prSet/>
      <dgm:spPr/>
      <dgm:t>
        <a:bodyPr/>
        <a:lstStyle/>
        <a:p>
          <a:endParaRPr lang="en-US"/>
        </a:p>
      </dgm:t>
    </dgm:pt>
    <dgm:pt modelId="{928B5CB8-3545-4EE5-8BED-981D3C6157A5}">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sz="2800"/>
            <a:t>Movement Phase</a:t>
          </a:r>
        </a:p>
      </dgm:t>
    </dgm:pt>
    <dgm:pt modelId="{8452F8D0-82FD-4609-B6BD-446E31563D8A}" type="parTrans" cxnId="{814B5A25-8384-4E5E-BE37-ED4939E6C1C6}">
      <dgm:prSet/>
      <dgm:spPr/>
      <dgm:t>
        <a:bodyPr/>
        <a:lstStyle/>
        <a:p>
          <a:endParaRPr lang="en-US"/>
        </a:p>
      </dgm:t>
    </dgm:pt>
    <dgm:pt modelId="{8EF545BA-8D8A-4813-A428-2F18D76E61FA}" type="sibTrans" cxnId="{814B5A25-8384-4E5E-BE37-ED4939E6C1C6}">
      <dgm:prSet/>
      <dgm:spPr/>
      <dgm:t>
        <a:bodyPr/>
        <a:lstStyle/>
        <a:p>
          <a:endParaRPr lang="en-US"/>
        </a:p>
      </dgm:t>
    </dgm:pt>
    <dgm:pt modelId="{95A524E6-8A71-49A1-AF74-29696A02028A}">
      <dgm:prSet phldrT="[Tex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en-US" sz="3200"/>
            <a:t>Move towards l-mate </a:t>
          </a:r>
        </a:p>
      </dgm:t>
    </dgm:pt>
    <dgm:pt modelId="{52C86CAF-440B-4BB7-BD46-805908EC2D17}" type="parTrans" cxnId="{62C02B5C-A21A-4DC9-9986-42BE61BB27E2}">
      <dgm:prSet/>
      <dgm:spPr/>
      <dgm:t>
        <a:bodyPr/>
        <a:lstStyle/>
        <a:p>
          <a:endParaRPr lang="en-US"/>
        </a:p>
      </dgm:t>
    </dgm:pt>
    <dgm:pt modelId="{EE0C23C2-8A0C-497A-A914-ED60FDCA930F}" type="sibTrans" cxnId="{62C02B5C-A21A-4DC9-9986-42BE61BB27E2}">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pt>
    <dgm:pt modelId="{BEF98816-17FF-4E2C-BDAC-B2F0FA32A136}" type="pres">
      <dgm:prSet presAssocID="{021F5B53-0A6D-4143-95B6-95FBF56B63E1}" presName="linNode" presStyleCnt="0"/>
      <dgm:spPr/>
    </dgm:pt>
    <dgm:pt modelId="{46653B65-AB2F-425D-A086-A29338DAEF8D}" type="pres">
      <dgm:prSet presAssocID="{021F5B53-0A6D-4143-95B6-95FBF56B63E1}" presName="parentText" presStyleLbl="node1" presStyleIdx="0" presStyleCnt="5">
        <dgm:presLayoutVars>
          <dgm:chMax val="1"/>
          <dgm:bulletEnabled val="1"/>
        </dgm:presLayoutVars>
      </dgm:prSet>
      <dgm:spPr/>
    </dgm:pt>
    <dgm:pt modelId="{B50CBD4A-79B3-493D-9F5B-F1E700129C3F}" type="pres">
      <dgm:prSet presAssocID="{021F5B53-0A6D-4143-95B6-95FBF56B63E1}" presName="descendantText" presStyleLbl="alignAccFollowNode1" presStyleIdx="0" presStyleCnt="5">
        <dgm:presLayoutVars>
          <dgm:bulletEnabled val="1"/>
        </dgm:presLayoutVars>
      </dgm:prSet>
      <dgm:spPr/>
    </dgm:pt>
    <dgm:pt modelId="{A8F7158F-04DA-48F3-A11E-CB063CD30C03}" type="pres">
      <dgm:prSet presAssocID="{3DF90DA4-9641-43E4-B49C-B737768877FC}" presName="sp" presStyleCnt="0"/>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1" presStyleCnt="5">
        <dgm:presLayoutVars>
          <dgm:chMax val="1"/>
          <dgm:bulletEnabled val="1"/>
        </dgm:presLayoutVars>
      </dgm:prSet>
      <dgm:spPr/>
    </dgm:pt>
    <dgm:pt modelId="{6FB9694A-6C63-4B23-90F6-4F208C00D399}" type="pres">
      <dgm:prSet presAssocID="{0D51337A-31FA-4717-B2BF-9243F96D2B9B}" presName="descendantText" presStyleLbl="alignAccFollowNode1" presStyleIdx="1" presStyleCnt="5">
        <dgm:presLayoutVars>
          <dgm:bulletEnabled val="1"/>
        </dgm:presLayoutVars>
      </dgm:prSet>
      <dgm:spPr/>
    </dgm:pt>
    <dgm:pt modelId="{3E4AEBB9-D07D-412D-A9F3-5F50CE85FF20}" type="pres">
      <dgm:prSet presAssocID="{6799645E-F42F-43D8-B2EA-A1377D84D0B3}"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2" presStyleCnt="5">
        <dgm:presLayoutVars>
          <dgm:chMax val="1"/>
          <dgm:bulletEnabled val="1"/>
        </dgm:presLayoutVars>
      </dgm:prSet>
      <dgm:spPr/>
    </dgm:pt>
    <dgm:pt modelId="{329ECF1A-78BE-41CB-B252-8011825B67CD}" type="pres">
      <dgm:prSet presAssocID="{A7F7584C-6CC5-40A2-9566-2842A5DEA97A}" presName="descendantText" presStyleLbl="alignAccFollowNode1" presStyleIdx="2" presStyleCnt="5">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3" presStyleCnt="5">
        <dgm:presLayoutVars>
          <dgm:chMax val="1"/>
          <dgm:bulletEnabled val="1"/>
        </dgm:presLayoutVars>
      </dgm:prSet>
      <dgm:spPr/>
    </dgm:pt>
    <dgm:pt modelId="{A66EBD3D-E7C5-421C-B8B5-728648057DDC}" type="pres">
      <dgm:prSet presAssocID="{51A6936C-668E-4912-B1B4-BA2D45D3F624}" presName="descendantText" presStyleLbl="alignAccFollowNode1" presStyleIdx="3" presStyleCnt="5">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4" presStyleCnt="5">
        <dgm:presLayoutVars>
          <dgm:chMax val="1"/>
          <dgm:bulletEnabled val="1"/>
        </dgm:presLayoutVars>
      </dgm:prSet>
      <dgm:spPr/>
    </dgm:pt>
    <dgm:pt modelId="{95E0557D-F0A1-4F38-8083-55DE7503164F}" type="pres">
      <dgm:prSet presAssocID="{928B5CB8-3545-4EE5-8BED-981D3C6157A5}" presName="descendantText" presStyleLbl="alignAccFollowNode1" presStyleIdx="4" presStyleCnt="5">
        <dgm:presLayoutVars>
          <dgm:bulletEnabled val="1"/>
        </dgm:presLayoutVars>
      </dgm:prSet>
      <dgm:spPr/>
    </dgm:pt>
  </dgm:ptLst>
  <dgm:cxnLst>
    <dgm:cxn modelId="{40C7490C-4589-478C-8481-165DFA8F3DC6}" type="presOf" srcId="{81269538-BFC5-48BB-BEA1-D7AF1F385FD5}" destId="{99FD7F24-5BB9-46E8-BB7C-4B477B73B815}" srcOrd="0" destOrd="0" presId="urn:microsoft.com/office/officeart/2005/8/layout/vList5"/>
    <dgm:cxn modelId="{80BD9F0C-5F47-44C4-908D-937A5D7CBC71}" srcId="{0D51337A-31FA-4717-B2BF-9243F96D2B9B}" destId="{E40970FA-9468-4353-8343-FE5E2BEBB8B0}" srcOrd="0" destOrd="0" parTransId="{85FA6A33-9FA9-4134-A6A3-A5D4748A1779}" sibTransId="{04FF68DF-CF36-4D12-9ECE-A3519B0AC88A}"/>
    <dgm:cxn modelId="{5383C21D-506D-493B-B9CD-FF64440D6147}" type="presOf" srcId="{95A524E6-8A71-49A1-AF74-29696A02028A}" destId="{95E0557D-F0A1-4F38-8083-55DE7503164F}" srcOrd="0" destOrd="0" presId="urn:microsoft.com/office/officeart/2005/8/layout/vList5"/>
    <dgm:cxn modelId="{1E5F581E-AAF3-43FA-A551-FA7C2ACE30F9}" srcId="{81269538-BFC5-48BB-BEA1-D7AF1F385FD5}" destId="{021F5B53-0A6D-4143-95B6-95FBF56B63E1}" srcOrd="0" destOrd="0" parTransId="{C83E7267-9DE5-461F-8B20-CF3175B602DC}" sibTransId="{3DF90DA4-9641-43E4-B49C-B737768877FC}"/>
    <dgm:cxn modelId="{814B5A25-8384-4E5E-BE37-ED4939E6C1C6}" srcId="{81269538-BFC5-48BB-BEA1-D7AF1F385FD5}" destId="{928B5CB8-3545-4EE5-8BED-981D3C6157A5}" srcOrd="4" destOrd="0" parTransId="{8452F8D0-82FD-4609-B6BD-446E31563D8A}" sibTransId="{8EF545BA-8D8A-4813-A428-2F18D76E61FA}"/>
    <dgm:cxn modelId="{901CD52D-168B-440E-996F-10E9005D5192}" srcId="{81269538-BFC5-48BB-BEA1-D7AF1F385FD5}" destId="{51A6936C-668E-4912-B1B4-BA2D45D3F624}" srcOrd="3" destOrd="0" parTransId="{8F7D40F1-9723-47F5-BFD2-340696378D49}" sibTransId="{E68031D9-E3F9-439E-86FC-2A0A3A3988D0}"/>
    <dgm:cxn modelId="{62C02B5C-A21A-4DC9-9986-42BE61BB27E2}" srcId="{928B5CB8-3545-4EE5-8BED-981D3C6157A5}" destId="{95A524E6-8A71-49A1-AF74-29696A02028A}" srcOrd="0" destOrd="0" parTransId="{52C86CAF-440B-4BB7-BD46-805908EC2D17}" sibTransId="{EE0C23C2-8A0C-497A-A914-ED60FDCA930F}"/>
    <dgm:cxn modelId="{69B3E66D-68BF-4311-8403-4F0C44F5419B}" srcId="{021F5B53-0A6D-4143-95B6-95FBF56B63E1}" destId="{533AD149-988F-4A8E-8811-8D9B88DCFEA1}" srcOrd="0" destOrd="0" parTransId="{CB6815DC-87A9-4EC5-87B8-9679E304BBD7}" sibTransId="{219694A5-6707-43E2-8994-446993285A60}"/>
    <dgm:cxn modelId="{70FF62A1-B983-4D50-BA27-4F16BE8723C9}" type="presOf" srcId="{021F5B53-0A6D-4143-95B6-95FBF56B63E1}" destId="{46653B65-AB2F-425D-A086-A29338DAEF8D}" srcOrd="0" destOrd="0" presId="urn:microsoft.com/office/officeart/2005/8/layout/vList5"/>
    <dgm:cxn modelId="{5A7835A6-7A0A-47FB-943C-DDB0F8B48073}" srcId="{A7F7584C-6CC5-40A2-9566-2842A5DEA97A}" destId="{9D8DAFB6-C744-4BD6-B757-393BF647EBB6}" srcOrd="0" destOrd="0" parTransId="{17C1C47E-8D1A-404A-B227-B017391CB5F6}" sibTransId="{C9B44773-68B1-427B-B9CA-0AEA186B621E}"/>
    <dgm:cxn modelId="{288924A7-5968-49E1-9DC0-E40B738A8E9D}" type="presOf" srcId="{0D51337A-31FA-4717-B2BF-9243F96D2B9B}" destId="{3230722F-B757-4673-BD2F-9D4BAB5CEE8D}" srcOrd="0" destOrd="0" presId="urn:microsoft.com/office/officeart/2005/8/layout/vList5"/>
    <dgm:cxn modelId="{72CB44A7-AB67-48EE-87F0-91F3501B6059}" type="presOf" srcId="{E40970FA-9468-4353-8343-FE5E2BEBB8B0}" destId="{6FB9694A-6C63-4B23-90F6-4F208C00D399}" srcOrd="0" destOrd="0" presId="urn:microsoft.com/office/officeart/2005/8/layout/vList5"/>
    <dgm:cxn modelId="{C98CCDA8-2B6A-4FAF-B995-BDD227E607D0}" type="presOf" srcId="{2A9B6C90-9B70-4ED8-9084-8651413BB905}" destId="{A66EBD3D-E7C5-421C-B8B5-728648057DDC}" srcOrd="0" destOrd="0" presId="urn:microsoft.com/office/officeart/2005/8/layout/vList5"/>
    <dgm:cxn modelId="{1C9B84B2-5C56-4BFF-9008-D77A55979232}" type="presOf" srcId="{928B5CB8-3545-4EE5-8BED-981D3C6157A5}" destId="{B9324B26-5FF5-4FF7-9073-66103CBE8481}" srcOrd="0" destOrd="0" presId="urn:microsoft.com/office/officeart/2005/8/layout/vList5"/>
    <dgm:cxn modelId="{DEDCBEBC-4924-4AA7-B493-D1D9DA5C5B3D}" type="presOf" srcId="{51A6936C-668E-4912-B1B4-BA2D45D3F624}" destId="{1C763A21-352A-41D1-A2E2-E305DABA275D}" srcOrd="0" destOrd="0" presId="urn:microsoft.com/office/officeart/2005/8/layout/vList5"/>
    <dgm:cxn modelId="{6925C8BC-34AE-4B32-9B63-05EB0F3F3AB6}" srcId="{81269538-BFC5-48BB-BEA1-D7AF1F385FD5}" destId="{0D51337A-31FA-4717-B2BF-9243F96D2B9B}" srcOrd="1" destOrd="0" parTransId="{A9294D65-F371-46C8-A624-E557E9DF1A30}" sibTransId="{6799645E-F42F-43D8-B2EA-A1377D84D0B3}"/>
    <dgm:cxn modelId="{BF8645CC-8C7D-4337-97CB-84E3EFCDA279}" type="presOf" srcId="{9D8DAFB6-C744-4BD6-B757-393BF647EBB6}" destId="{329ECF1A-78BE-41CB-B252-8011825B67CD}" srcOrd="0" destOrd="0" presId="urn:microsoft.com/office/officeart/2005/8/layout/vList5"/>
    <dgm:cxn modelId="{6F01D2EC-9087-4D25-8A97-67449801FB37}" type="presOf" srcId="{A7F7584C-6CC5-40A2-9566-2842A5DEA97A}" destId="{8A3FE5E4-2689-4041-B2C5-C63BC276A3EF}" srcOrd="0" destOrd="0" presId="urn:microsoft.com/office/officeart/2005/8/layout/vList5"/>
    <dgm:cxn modelId="{AC68F6F0-DA10-4E8A-8C39-9FB6A2BEE839}" type="presOf" srcId="{533AD149-988F-4A8E-8811-8D9B88DCFEA1}" destId="{B50CBD4A-79B3-493D-9F5B-F1E700129C3F}" srcOrd="0" destOrd="0" presId="urn:microsoft.com/office/officeart/2005/8/layout/vList5"/>
    <dgm:cxn modelId="{C970EEFD-D50F-48A2-ADCD-9B674F875089}" srcId="{81269538-BFC5-48BB-BEA1-D7AF1F385FD5}" destId="{A7F7584C-6CC5-40A2-9566-2842A5DEA97A}" srcOrd="2" destOrd="0" parTransId="{581272CD-5908-4C17-8E9B-8BF6DCE43C3E}" sibTransId="{C41ED6A4-512C-48AB-901D-671B73446005}"/>
    <dgm:cxn modelId="{6F06B0FF-31C0-4A30-8CFC-A791B6632C5D}" srcId="{51A6936C-668E-4912-B1B4-BA2D45D3F624}" destId="{2A9B6C90-9B70-4ED8-9084-8651413BB905}" srcOrd="0" destOrd="0" parTransId="{47C005B7-F5AA-4111-A87D-782B117A0259}" sibTransId="{54109FB3-0563-4B2C-BFF0-181E047427F8}"/>
    <dgm:cxn modelId="{87CA0ECA-312E-485C-8465-3F941F84A68E}" type="presParOf" srcId="{99FD7F24-5BB9-46E8-BB7C-4B477B73B815}" destId="{BEF98816-17FF-4E2C-BDAC-B2F0FA32A136}" srcOrd="0" destOrd="0" presId="urn:microsoft.com/office/officeart/2005/8/layout/vList5"/>
    <dgm:cxn modelId="{2439C137-64F4-48CD-A9A6-29138B76903E}" type="presParOf" srcId="{BEF98816-17FF-4E2C-BDAC-B2F0FA32A136}" destId="{46653B65-AB2F-425D-A086-A29338DAEF8D}" srcOrd="0" destOrd="0" presId="urn:microsoft.com/office/officeart/2005/8/layout/vList5"/>
    <dgm:cxn modelId="{1DB42572-CE73-41AD-ACE2-86873CB084FC}" type="presParOf" srcId="{BEF98816-17FF-4E2C-BDAC-B2F0FA32A136}" destId="{B50CBD4A-79B3-493D-9F5B-F1E700129C3F}" srcOrd="1" destOrd="0" presId="urn:microsoft.com/office/officeart/2005/8/layout/vList5"/>
    <dgm:cxn modelId="{755C5C57-CC37-4881-8141-0ECFE36B4C52}" type="presParOf" srcId="{99FD7F24-5BB9-46E8-BB7C-4B477B73B815}" destId="{A8F7158F-04DA-48F3-A11E-CB063CD30C03}" srcOrd="1" destOrd="0" presId="urn:microsoft.com/office/officeart/2005/8/layout/vList5"/>
    <dgm:cxn modelId="{D03E83E9-3164-42EB-9DCA-0AC04F5E3A65}" type="presParOf" srcId="{99FD7F24-5BB9-46E8-BB7C-4B477B73B815}" destId="{BBAB8945-0B00-4547-92CF-AE59FDD0EF39}" srcOrd="2" destOrd="0" presId="urn:microsoft.com/office/officeart/2005/8/layout/vList5"/>
    <dgm:cxn modelId="{23B8C0B1-5A05-49C6-B79E-68256CAAEF63}" type="presParOf" srcId="{BBAB8945-0B00-4547-92CF-AE59FDD0EF39}" destId="{3230722F-B757-4673-BD2F-9D4BAB5CEE8D}" srcOrd="0" destOrd="0" presId="urn:microsoft.com/office/officeart/2005/8/layout/vList5"/>
    <dgm:cxn modelId="{455FEC02-CB68-48F0-81CA-D614FA9FB252}" type="presParOf" srcId="{BBAB8945-0B00-4547-92CF-AE59FDD0EF39}" destId="{6FB9694A-6C63-4B23-90F6-4F208C00D399}" srcOrd="1" destOrd="0" presId="urn:microsoft.com/office/officeart/2005/8/layout/vList5"/>
    <dgm:cxn modelId="{C32B2DCE-710B-4CCB-8E8C-D39A45DF3B4A}" type="presParOf" srcId="{99FD7F24-5BB9-46E8-BB7C-4B477B73B815}" destId="{3E4AEBB9-D07D-412D-A9F3-5F50CE85FF20}" srcOrd="3" destOrd="0" presId="urn:microsoft.com/office/officeart/2005/8/layout/vList5"/>
    <dgm:cxn modelId="{39C4BD4A-D301-4D71-BE7A-F57E41B1CB7C}" type="presParOf" srcId="{99FD7F24-5BB9-46E8-BB7C-4B477B73B815}" destId="{C60E4332-AB2E-4201-AF29-E3D9D2CE99DD}" srcOrd="4" destOrd="0" presId="urn:microsoft.com/office/officeart/2005/8/layout/vList5"/>
    <dgm:cxn modelId="{A2C3E8CA-0BA3-45BC-950B-EF6A96387CF0}" type="presParOf" srcId="{C60E4332-AB2E-4201-AF29-E3D9D2CE99DD}" destId="{8A3FE5E4-2689-4041-B2C5-C63BC276A3EF}" srcOrd="0" destOrd="0" presId="urn:microsoft.com/office/officeart/2005/8/layout/vList5"/>
    <dgm:cxn modelId="{E5B8C4DF-E384-4951-AD05-98F011089E4A}" type="presParOf" srcId="{C60E4332-AB2E-4201-AF29-E3D9D2CE99DD}" destId="{329ECF1A-78BE-41CB-B252-8011825B67CD}" srcOrd="1" destOrd="0" presId="urn:microsoft.com/office/officeart/2005/8/layout/vList5"/>
    <dgm:cxn modelId="{639AA284-CBD4-499A-B7F7-ABC50B4DE78D}" type="presParOf" srcId="{99FD7F24-5BB9-46E8-BB7C-4B477B73B815}" destId="{CF97419B-1653-4404-8A25-A4EB2811914A}" srcOrd="5" destOrd="0" presId="urn:microsoft.com/office/officeart/2005/8/layout/vList5"/>
    <dgm:cxn modelId="{392886BB-74C2-439B-9ECD-69CCC70A1126}" type="presParOf" srcId="{99FD7F24-5BB9-46E8-BB7C-4B477B73B815}" destId="{74B4E996-D144-43FA-9C7B-5183D295C315}" srcOrd="6" destOrd="0" presId="urn:microsoft.com/office/officeart/2005/8/layout/vList5"/>
    <dgm:cxn modelId="{9EAC400C-4638-45F3-86F9-A08335BBC412}" type="presParOf" srcId="{74B4E996-D144-43FA-9C7B-5183D295C315}" destId="{1C763A21-352A-41D1-A2E2-E305DABA275D}" srcOrd="0" destOrd="0" presId="urn:microsoft.com/office/officeart/2005/8/layout/vList5"/>
    <dgm:cxn modelId="{357B6D7E-FD56-4AA4-ABEC-2915E001AEDB}" type="presParOf" srcId="{74B4E996-D144-43FA-9C7B-5183D295C315}" destId="{A66EBD3D-E7C5-421C-B8B5-728648057DDC}" srcOrd="1" destOrd="0" presId="urn:microsoft.com/office/officeart/2005/8/layout/vList5"/>
    <dgm:cxn modelId="{E568B028-3551-48A9-944B-F63C3EDC9A4D}" type="presParOf" srcId="{99FD7F24-5BB9-46E8-BB7C-4B477B73B815}" destId="{4D3735EA-64D5-44A4-9D60-787BDDA83D1A}" srcOrd="7" destOrd="0" presId="urn:microsoft.com/office/officeart/2005/8/layout/vList5"/>
    <dgm:cxn modelId="{683E35D7-E793-4CD6-954C-0260020C871C}" type="presParOf" srcId="{99FD7F24-5BB9-46E8-BB7C-4B477B73B815}" destId="{120DCED0-01FF-429D-8B4B-923E0875F75E}" srcOrd="8" destOrd="0" presId="urn:microsoft.com/office/officeart/2005/8/layout/vList5"/>
    <dgm:cxn modelId="{31A45DE8-1F4E-4CF3-AB93-5AD2B0988743}" type="presParOf" srcId="{120DCED0-01FF-429D-8B4B-923E0875F75E}" destId="{B9324B26-5FF5-4FF7-9073-66103CBE8481}" srcOrd="0" destOrd="0" presId="urn:microsoft.com/office/officeart/2005/8/layout/vList5"/>
    <dgm:cxn modelId="{66802BF2-8D3E-494C-BCE7-B127E1752973}"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CBD4A-79B3-493D-9F5B-F1E700129C3F}">
      <dsp:nvSpPr>
        <dsp:cNvPr id="0" name=""/>
        <dsp:cNvSpPr/>
      </dsp:nvSpPr>
      <dsp:spPr>
        <a:xfrm rot="5400000">
          <a:off x="6463880" y="-2828113"/>
          <a:ext cx="544399"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100000"/>
            </a:lnSpc>
            <a:spcBef>
              <a:spcPct val="0"/>
            </a:spcBef>
            <a:spcAft>
              <a:spcPct val="15000"/>
            </a:spcAft>
            <a:buChar char="•"/>
          </a:pPr>
          <a:r>
            <a:rPr lang="en-US" sz="3200" kern="1200"/>
            <a:t>Random dispersion of Bflies </a:t>
          </a:r>
        </a:p>
      </dsp:txBody>
      <dsp:txXfrm rot="-5400000">
        <a:off x="3566160" y="96182"/>
        <a:ext cx="6313265" cy="491249"/>
      </dsp:txXfrm>
    </dsp:sp>
    <dsp:sp modelId="{46653B65-AB2F-425D-A086-A29338DAEF8D}">
      <dsp:nvSpPr>
        <dsp:cNvPr id="0" name=""/>
        <dsp:cNvSpPr/>
      </dsp:nvSpPr>
      <dsp:spPr>
        <a:xfrm>
          <a:off x="0" y="1556"/>
          <a:ext cx="3566160" cy="68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100000"/>
            </a:lnSpc>
            <a:spcBef>
              <a:spcPct val="0"/>
            </a:spcBef>
            <a:spcAft>
              <a:spcPct val="35000"/>
            </a:spcAft>
            <a:buNone/>
          </a:pPr>
          <a:r>
            <a:rPr lang="en-US" sz="3100" kern="1200"/>
            <a:t>Disperson</a:t>
          </a:r>
        </a:p>
      </dsp:txBody>
      <dsp:txXfrm>
        <a:off x="33219" y="34775"/>
        <a:ext cx="3499722" cy="614061"/>
      </dsp:txXfrm>
    </dsp:sp>
    <dsp:sp modelId="{6FB9694A-6C63-4B23-90F6-4F208C00D399}">
      <dsp:nvSpPr>
        <dsp:cNvPr id="0" name=""/>
        <dsp:cNvSpPr/>
      </dsp:nvSpPr>
      <dsp:spPr>
        <a:xfrm rot="5400000">
          <a:off x="6463880" y="-2113588"/>
          <a:ext cx="544399"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100000"/>
            </a:lnSpc>
            <a:spcBef>
              <a:spcPct val="0"/>
            </a:spcBef>
            <a:spcAft>
              <a:spcPct val="15000"/>
            </a:spcAft>
            <a:buChar char="•"/>
          </a:pPr>
          <a:r>
            <a:rPr sz="3200" kern="1200" dirty="0">
              <a:solidFill>
                <a:schemeClr val="tx1"/>
              </a:solidFill>
              <a:sym typeface="+mn-ea"/>
            </a:rPr>
            <a:t>Ea</a:t>
          </a:r>
          <a:r>
            <a:rPr lang="en-US" sz="3200" kern="1200" dirty="0">
              <a:solidFill>
                <a:schemeClr val="tx1"/>
              </a:solidFill>
              <a:latin typeface="Calibri" panose="020F0502020204030204" charset="0"/>
              <a:cs typeface="Times New Roman" panose="02020603050405020304" charset="0"/>
              <a:sym typeface="+mn-ea"/>
            </a:rPr>
            <a:t>ch </a:t>
          </a:r>
          <a:r>
            <a:rPr lang="en-US" sz="3200" kern="1200" dirty="0" err="1">
              <a:solidFill>
                <a:schemeClr val="tx1"/>
              </a:solidFill>
              <a:latin typeface="Calibri" panose="020F0502020204030204" charset="0"/>
              <a:cs typeface="Times New Roman" panose="02020603050405020304" charset="0"/>
              <a:sym typeface="+mn-ea"/>
            </a:rPr>
            <a:t>Bfly</a:t>
          </a:r>
          <a:r>
            <a:rPr lang="en-US" sz="3200" kern="1200" dirty="0">
              <a:solidFill>
                <a:schemeClr val="tx1"/>
              </a:solidFill>
              <a:latin typeface="Calibri" panose="020F0502020204030204" charset="0"/>
              <a:cs typeface="Times New Roman" panose="02020603050405020304" charset="0"/>
              <a:sym typeface="+mn-ea"/>
            </a:rPr>
            <a:t> updates its UV</a:t>
          </a:r>
        </a:p>
      </dsp:txBody>
      <dsp:txXfrm rot="-5400000">
        <a:off x="3566160" y="810707"/>
        <a:ext cx="6313265" cy="491249"/>
      </dsp:txXfrm>
    </dsp:sp>
    <dsp:sp modelId="{3230722F-B757-4673-BD2F-9D4BAB5CEE8D}">
      <dsp:nvSpPr>
        <dsp:cNvPr id="0" name=""/>
        <dsp:cNvSpPr/>
      </dsp:nvSpPr>
      <dsp:spPr>
        <a:xfrm>
          <a:off x="0" y="716081"/>
          <a:ext cx="3566160" cy="68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pPr>
          <a:r>
            <a:rPr lang="en-US" sz="3200" kern="1200"/>
            <a:t>UV Updation Phase</a:t>
          </a:r>
          <a:endParaRPr lang="en-US" sz="3200" kern="1200">
            <a:uFillTx/>
          </a:endParaRPr>
        </a:p>
      </dsp:txBody>
      <dsp:txXfrm>
        <a:off x="33219" y="749300"/>
        <a:ext cx="3499722" cy="614061"/>
      </dsp:txXfrm>
    </dsp:sp>
    <dsp:sp modelId="{329ECF1A-78BE-41CB-B252-8011825B67CD}">
      <dsp:nvSpPr>
        <dsp:cNvPr id="0" name=""/>
        <dsp:cNvSpPr/>
      </dsp:nvSpPr>
      <dsp:spPr>
        <a:xfrm rot="5400000">
          <a:off x="6463880" y="-1399064"/>
          <a:ext cx="544399"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100000"/>
            </a:lnSpc>
            <a:spcBef>
              <a:spcPct val="0"/>
            </a:spcBef>
            <a:spcAft>
              <a:spcPct val="15000"/>
            </a:spcAft>
            <a:buChar char="•"/>
          </a:pPr>
          <a:r>
            <a:rPr sz="2800" kern="1200" dirty="0">
              <a:solidFill>
                <a:schemeClr val="tx1"/>
              </a:solidFill>
              <a:sym typeface="+mn-ea"/>
            </a:rPr>
            <a:t>E</a:t>
          </a:r>
          <a:r>
            <a:rPr lang="en-US" sz="2800" kern="1200" dirty="0">
              <a:solidFill>
                <a:schemeClr val="tx1"/>
              </a:solidFill>
              <a:latin typeface="Calibri" panose="020F0502020204030204" charset="0"/>
              <a:cs typeface="Times New Roman" panose="02020603050405020304" charset="0"/>
              <a:sym typeface="+mn-ea"/>
            </a:rPr>
            <a:t>ach </a:t>
          </a:r>
          <a:r>
            <a:rPr lang="en-US" sz="2800" kern="1200" dirty="0" err="1">
              <a:solidFill>
                <a:schemeClr val="tx1"/>
              </a:solidFill>
              <a:latin typeface="Calibri" panose="020F0502020204030204" charset="0"/>
              <a:cs typeface="Times New Roman" panose="02020603050405020304" charset="0"/>
              <a:sym typeface="+mn-ea"/>
            </a:rPr>
            <a:t>Bfly</a:t>
          </a:r>
          <a:r>
            <a:rPr lang="en-US" sz="2800" kern="1200" dirty="0">
              <a:solidFill>
                <a:schemeClr val="tx1"/>
              </a:solidFill>
              <a:latin typeface="Calibri" panose="020F0502020204030204" charset="0"/>
              <a:cs typeface="Times New Roman" panose="02020603050405020304" charset="0"/>
              <a:sym typeface="+mn-ea"/>
            </a:rPr>
            <a:t> distributes its UV to all </a:t>
          </a:r>
          <a:r>
            <a:rPr lang="en-US" sz="2800" kern="1200" dirty="0" err="1">
              <a:solidFill>
                <a:schemeClr val="tx1"/>
              </a:solidFill>
              <a:latin typeface="Calibri" panose="020F0502020204030204" charset="0"/>
              <a:cs typeface="Times New Roman" panose="02020603050405020304" charset="0"/>
              <a:sym typeface="+mn-ea"/>
            </a:rPr>
            <a:t>Bflies</a:t>
          </a:r>
          <a:endParaRPr lang="en-US" sz="2800" kern="1200" dirty="0">
            <a:solidFill>
              <a:schemeClr val="tx1"/>
            </a:solidFill>
            <a:latin typeface="Calibri" panose="020F0502020204030204" charset="0"/>
            <a:cs typeface="Times New Roman" panose="02020603050405020304" charset="0"/>
            <a:sym typeface="+mn-ea"/>
          </a:endParaRPr>
        </a:p>
      </dsp:txBody>
      <dsp:txXfrm rot="-5400000">
        <a:off x="3566160" y="1525231"/>
        <a:ext cx="6313265" cy="491249"/>
      </dsp:txXfrm>
    </dsp:sp>
    <dsp:sp modelId="{8A3FE5E4-2689-4041-B2C5-C63BC276A3EF}">
      <dsp:nvSpPr>
        <dsp:cNvPr id="0" name=""/>
        <dsp:cNvSpPr/>
      </dsp:nvSpPr>
      <dsp:spPr>
        <a:xfrm>
          <a:off x="0" y="1430606"/>
          <a:ext cx="3566160" cy="68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100000"/>
            </a:lnSpc>
            <a:spcBef>
              <a:spcPct val="0"/>
            </a:spcBef>
            <a:spcAft>
              <a:spcPct val="35000"/>
            </a:spcAft>
            <a:buNone/>
          </a:pPr>
          <a:r>
            <a:rPr lang="en-US" sz="2800" kern="1200"/>
            <a:t>UV Distribution Phase</a:t>
          </a:r>
        </a:p>
      </dsp:txBody>
      <dsp:txXfrm>
        <a:off x="33219" y="1463825"/>
        <a:ext cx="3499722" cy="614061"/>
      </dsp:txXfrm>
    </dsp:sp>
    <dsp:sp modelId="{A66EBD3D-E7C5-421C-B8B5-728648057DDC}">
      <dsp:nvSpPr>
        <dsp:cNvPr id="0" name=""/>
        <dsp:cNvSpPr/>
      </dsp:nvSpPr>
      <dsp:spPr>
        <a:xfrm rot="5400000">
          <a:off x="6463880" y="-684539"/>
          <a:ext cx="544399"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100000"/>
            </a:lnSpc>
            <a:spcBef>
              <a:spcPct val="0"/>
            </a:spcBef>
            <a:spcAft>
              <a:spcPct val="15000"/>
            </a:spcAft>
            <a:buChar char="•"/>
          </a:pPr>
          <a:r>
            <a:rPr lang="en-US" sz="3200" kern="1200" dirty="0">
              <a:latin typeface="Calibri" panose="020F0502020204030204" charset="0"/>
              <a:cs typeface="Times New Roman" panose="02020603050405020304" charset="0"/>
              <a:sym typeface="+mn-ea"/>
            </a:rPr>
            <a:t>Chooses l-mate based on UV </a:t>
          </a:r>
          <a:endParaRPr sz="3200" kern="1200" dirty="0"/>
        </a:p>
      </dsp:txBody>
      <dsp:txXfrm rot="-5400000">
        <a:off x="3566160" y="2239756"/>
        <a:ext cx="6313265" cy="491249"/>
      </dsp:txXfrm>
    </dsp:sp>
    <dsp:sp modelId="{1C763A21-352A-41D1-A2E2-E305DABA275D}">
      <dsp:nvSpPr>
        <dsp:cNvPr id="0" name=""/>
        <dsp:cNvSpPr/>
      </dsp:nvSpPr>
      <dsp:spPr>
        <a:xfrm>
          <a:off x="0" y="2145130"/>
          <a:ext cx="3566160" cy="68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100000"/>
            </a:lnSpc>
            <a:spcBef>
              <a:spcPct val="0"/>
            </a:spcBef>
            <a:spcAft>
              <a:spcPct val="35000"/>
            </a:spcAft>
            <a:buNone/>
          </a:pPr>
          <a:r>
            <a:rPr lang="en-US" sz="2800" kern="1200"/>
            <a:t>L-Mate Selection Phase</a:t>
          </a:r>
        </a:p>
      </dsp:txBody>
      <dsp:txXfrm>
        <a:off x="33219" y="2178349"/>
        <a:ext cx="3499722" cy="614061"/>
      </dsp:txXfrm>
    </dsp:sp>
    <dsp:sp modelId="{95E0557D-F0A1-4F38-8083-55DE7503164F}">
      <dsp:nvSpPr>
        <dsp:cNvPr id="0" name=""/>
        <dsp:cNvSpPr/>
      </dsp:nvSpPr>
      <dsp:spPr>
        <a:xfrm rot="5400000">
          <a:off x="6463880" y="29985"/>
          <a:ext cx="544399"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100000"/>
            </a:lnSpc>
            <a:spcBef>
              <a:spcPct val="0"/>
            </a:spcBef>
            <a:spcAft>
              <a:spcPct val="15000"/>
            </a:spcAft>
            <a:buChar char="•"/>
          </a:pPr>
          <a:r>
            <a:rPr lang="en-US" sz="3200" kern="1200"/>
            <a:t>Move towards l-mate </a:t>
          </a:r>
        </a:p>
      </dsp:txBody>
      <dsp:txXfrm rot="-5400000">
        <a:off x="3566160" y="2954281"/>
        <a:ext cx="6313265" cy="491249"/>
      </dsp:txXfrm>
    </dsp:sp>
    <dsp:sp modelId="{B9324B26-5FF5-4FF7-9073-66103CBE8481}">
      <dsp:nvSpPr>
        <dsp:cNvPr id="0" name=""/>
        <dsp:cNvSpPr/>
      </dsp:nvSpPr>
      <dsp:spPr>
        <a:xfrm>
          <a:off x="0" y="2859655"/>
          <a:ext cx="3566160" cy="6804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100000"/>
            </a:lnSpc>
            <a:spcBef>
              <a:spcPct val="0"/>
            </a:spcBef>
            <a:spcAft>
              <a:spcPct val="35000"/>
            </a:spcAft>
            <a:buNone/>
          </a:pPr>
          <a:r>
            <a:rPr lang="en-US" sz="2800" kern="1200"/>
            <a:t>Movement Phase</a:t>
          </a:r>
        </a:p>
      </dsp:txBody>
      <dsp:txXfrm>
        <a:off x="33219" y="2892874"/>
        <a:ext cx="3499722" cy="61406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6/26/2021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6/26/2021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475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683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486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9286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1304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1524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6627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859990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753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8024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9210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778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6396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t>6/26/2021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t>6/26/2021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1132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9.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5.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3995" y="1503045"/>
            <a:ext cx="4575810" cy="2387600"/>
          </a:xfrm>
        </p:spPr>
        <p:txBody>
          <a:bodyPr>
            <a:normAutofit/>
          </a:bodyPr>
          <a:lstStyle/>
          <a:p>
            <a:pPr algn="ctr"/>
            <a:r>
              <a:rPr lang="en-US" sz="4000" dirty="0">
                <a:latin typeface="Rockwell" panose="02060603020205020403" pitchFamily="18" charset="0"/>
              </a:rPr>
              <a:t>Butterfly mating Optimization Algorithm</a:t>
            </a:r>
          </a:p>
        </p:txBody>
      </p:sp>
      <p:sp>
        <p:nvSpPr>
          <p:cNvPr id="3" name="Subtitle 2"/>
          <p:cNvSpPr>
            <a:spLocks noGrp="1"/>
          </p:cNvSpPr>
          <p:nvPr>
            <p:ph type="subTitle" idx="1"/>
          </p:nvPr>
        </p:nvSpPr>
        <p:spPr>
          <a:xfrm>
            <a:off x="8582025" y="3975417"/>
            <a:ext cx="3480433" cy="2387599"/>
          </a:xfrm>
        </p:spPr>
        <p:txBody>
          <a:bodyPr>
            <a:noAutofit/>
          </a:bodyPr>
          <a:lstStyle/>
          <a:p>
            <a:pPr algn="ctr"/>
            <a:endParaRPr lang="en-US" sz="1800" dirty="0">
              <a:latin typeface="Tahoma" panose="020B0604030504040204" pitchFamily="34" charset="0"/>
              <a:ea typeface="Tahoma" panose="020B0604030504040204" pitchFamily="34" charset="0"/>
              <a:cs typeface="Tahoma" panose="020B0604030504040204" pitchFamily="34" charset="0"/>
            </a:endParaRPr>
          </a:p>
          <a:p>
            <a:pPr algn="ctr"/>
            <a:r>
              <a:rPr lang="en-US" sz="1800" dirty="0">
                <a:latin typeface="Tahoma" panose="020B0604030504040204" pitchFamily="34" charset="0"/>
                <a:ea typeface="Tahoma" panose="020B0604030504040204" pitchFamily="34" charset="0"/>
                <a:cs typeface="Tahoma" panose="020B0604030504040204" pitchFamily="34" charset="0"/>
              </a:rPr>
              <a:t>By-</a:t>
            </a:r>
          </a:p>
          <a:p>
            <a:pPr algn="ctr"/>
            <a:r>
              <a:rPr lang="en-US" sz="1400" dirty="0">
                <a:latin typeface="Tahoma" panose="020B0604030504040204" pitchFamily="34" charset="0"/>
                <a:ea typeface="Tahoma" panose="020B0604030504040204" pitchFamily="34" charset="0"/>
                <a:cs typeface="Tahoma" panose="020B0604030504040204" pitchFamily="34" charset="0"/>
              </a:rPr>
              <a:t>S. PAVANI (N150288)</a:t>
            </a:r>
          </a:p>
          <a:p>
            <a:pPr algn="ctr"/>
            <a:r>
              <a:rPr lang="en-US" sz="1400" dirty="0">
                <a:latin typeface="Tahoma" panose="020B0604030504040204" pitchFamily="34" charset="0"/>
                <a:ea typeface="Tahoma" panose="020B0604030504040204" pitchFamily="34" charset="0"/>
                <a:cs typeface="Tahoma" panose="020B0604030504040204" pitchFamily="34" charset="0"/>
              </a:rPr>
              <a:t>  M. </a:t>
            </a:r>
            <a:r>
              <a:rPr lang="en-US" sz="1400" dirty="0" err="1">
                <a:latin typeface="Tahoma" panose="020B0604030504040204" pitchFamily="34" charset="0"/>
                <a:ea typeface="Tahoma" panose="020B0604030504040204" pitchFamily="34" charset="0"/>
                <a:cs typeface="Tahoma" panose="020B0604030504040204" pitchFamily="34" charset="0"/>
              </a:rPr>
              <a:t>Nagamani</a:t>
            </a:r>
            <a:r>
              <a:rPr lang="en-US" sz="1400" dirty="0">
                <a:latin typeface="Tahoma" panose="020B0604030504040204" pitchFamily="34" charset="0"/>
                <a:ea typeface="Tahoma" panose="020B0604030504040204" pitchFamily="34" charset="0"/>
                <a:cs typeface="Tahoma" panose="020B0604030504040204" pitchFamily="34" charset="0"/>
              </a:rPr>
              <a:t> (n15045)</a:t>
            </a:r>
          </a:p>
          <a:p>
            <a:pPr algn="ctr"/>
            <a:r>
              <a:rPr lang="en-US" sz="1400" dirty="0">
                <a:latin typeface="Tahoma" panose="020B0604030504040204" pitchFamily="34" charset="0"/>
                <a:ea typeface="Tahoma" panose="020B0604030504040204" pitchFamily="34" charset="0"/>
                <a:cs typeface="Tahoma" panose="020B0604030504040204" pitchFamily="34" charset="0"/>
              </a:rPr>
              <a:t>   K. Vineetha (n150727)</a:t>
            </a:r>
          </a:p>
          <a:p>
            <a:pPr algn="ctr"/>
            <a:r>
              <a:rPr lang="en-US" sz="1400" dirty="0">
                <a:latin typeface="Tahoma" panose="020B0604030504040204" pitchFamily="34" charset="0"/>
                <a:ea typeface="Tahoma" panose="020B0604030504040204" pitchFamily="34" charset="0"/>
                <a:cs typeface="Tahoma" panose="020B0604030504040204" pitchFamily="34" charset="0"/>
              </a:rPr>
              <a:t>     g. </a:t>
            </a:r>
            <a:r>
              <a:rPr lang="en-US" sz="1400" dirty="0" err="1">
                <a:latin typeface="Tahoma" panose="020B0604030504040204" pitchFamily="34" charset="0"/>
                <a:ea typeface="Tahoma" panose="020B0604030504040204" pitchFamily="34" charset="0"/>
                <a:cs typeface="Tahoma" panose="020B0604030504040204" pitchFamily="34" charset="0"/>
              </a:rPr>
              <a:t>Nagalaxmi</a:t>
            </a:r>
            <a:r>
              <a:rPr lang="en-US" sz="1400" dirty="0">
                <a:latin typeface="Tahoma" panose="020B0604030504040204" pitchFamily="34" charset="0"/>
                <a:ea typeface="Tahoma" panose="020B0604030504040204" pitchFamily="34" charset="0"/>
                <a:cs typeface="Tahoma" panose="020B0604030504040204" pitchFamily="34" charset="0"/>
              </a:rPr>
              <a:t> (n150390)  </a:t>
            </a:r>
          </a:p>
        </p:txBody>
      </p:sp>
      <p:pic>
        <p:nvPicPr>
          <p:cNvPr id="4" name="Picture 3" descr="bfly_gif"/>
          <p:cNvPicPr>
            <a:picLocks noChangeAspect="1"/>
          </p:cNvPicPr>
          <p:nvPr/>
        </p:nvPicPr>
        <p:blipFill>
          <a:blip r:embed="rId2"/>
          <a:stretch>
            <a:fillRect/>
          </a:stretch>
        </p:blipFill>
        <p:spPr>
          <a:xfrm>
            <a:off x="42545" y="41910"/>
            <a:ext cx="6379845" cy="6856730"/>
          </a:xfrm>
          <a:prstGeom prst="rect">
            <a:avLst/>
          </a:prstGeom>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1">
            <a:extLst>
              <a:ext uri="{FF2B5EF4-FFF2-40B4-BE49-F238E27FC236}">
                <a16:creationId xmlns:a16="http://schemas.microsoft.com/office/drawing/2014/main" id="{B532B9D0-7ECA-46A9-AAD4-F2C168D2B553}"/>
              </a:ext>
            </a:extLst>
          </p:cNvPr>
          <p:cNvPicPr>
            <a:picLocks noGrp="1" noChangeAspect="1"/>
          </p:cNvPicPr>
          <p:nvPr>
            <p:ph sz="half" idx="1"/>
          </p:nvPr>
        </p:nvPicPr>
        <p:blipFill>
          <a:blip r:embed="rId2"/>
          <a:stretch>
            <a:fillRect/>
          </a:stretch>
        </p:blipFill>
        <p:spPr>
          <a:xfrm>
            <a:off x="1157288" y="1867615"/>
            <a:ext cx="4938712" cy="3980020"/>
          </a:xfrm>
          <a:prstGeom prst="rect">
            <a:avLst/>
          </a:prstGeom>
        </p:spPr>
      </p:pic>
      <p:pic>
        <p:nvPicPr>
          <p:cNvPr id="5" name="Content Placeholder 2" descr="blockdiagram">
            <a:extLst>
              <a:ext uri="{FF2B5EF4-FFF2-40B4-BE49-F238E27FC236}">
                <a16:creationId xmlns:a16="http://schemas.microsoft.com/office/drawing/2014/main" id="{DBFBF37C-DD37-456A-AF6D-150B05C79F22}"/>
              </a:ext>
            </a:extLst>
          </p:cNvPr>
          <p:cNvPicPr>
            <a:picLocks noChangeAspect="1"/>
          </p:cNvPicPr>
          <p:nvPr/>
        </p:nvPicPr>
        <p:blipFill>
          <a:blip r:embed="rId3"/>
          <a:stretch>
            <a:fillRect/>
          </a:stretch>
        </p:blipFill>
        <p:spPr>
          <a:xfrm>
            <a:off x="6589713" y="1958732"/>
            <a:ext cx="4937125" cy="3888903"/>
          </a:xfrm>
          <a:prstGeom prst="rect">
            <a:avLst/>
          </a:prstGeom>
        </p:spPr>
      </p:pic>
      <p:sp>
        <p:nvSpPr>
          <p:cNvPr id="6" name="TextBox 5">
            <a:extLst>
              <a:ext uri="{FF2B5EF4-FFF2-40B4-BE49-F238E27FC236}">
                <a16:creationId xmlns:a16="http://schemas.microsoft.com/office/drawing/2014/main" id="{CB8ACFB6-1E25-4521-A4FC-E513C87863BB}"/>
              </a:ext>
            </a:extLst>
          </p:cNvPr>
          <p:cNvSpPr txBox="1"/>
          <p:nvPr/>
        </p:nvSpPr>
        <p:spPr>
          <a:xfrm>
            <a:off x="895350" y="1049180"/>
            <a:ext cx="7467600" cy="584775"/>
          </a:xfrm>
          <a:prstGeom prst="rect">
            <a:avLst/>
          </a:prstGeom>
          <a:noFill/>
        </p:spPr>
        <p:txBody>
          <a:bodyPr wrap="square">
            <a:spAutoFit/>
          </a:bodyPr>
          <a:lstStyle/>
          <a:p>
            <a:r>
              <a:rPr lang="en-US" sz="3200" dirty="0"/>
              <a:t>BFLYBOT: DESIGN AND ARCHITECTURE</a:t>
            </a:r>
            <a:endParaRPr lang="en-IN" sz="3200" dirty="0"/>
          </a:p>
        </p:txBody>
      </p:sp>
    </p:spTree>
    <p:extLst>
      <p:ext uri="{BB962C8B-B14F-4D97-AF65-F5344CB8AC3E}">
        <p14:creationId xmlns:p14="http://schemas.microsoft.com/office/powerpoint/2010/main" val="400559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9144" y="89956"/>
            <a:ext cx="9905999" cy="864870"/>
          </a:xfrm>
        </p:spPr>
        <p:txBody>
          <a:bodyPr>
            <a:normAutofit/>
          </a:bodyPr>
          <a:lstStyle/>
          <a:p>
            <a:pPr algn="ctr"/>
            <a:r>
              <a:rPr lang="en-US" sz="4400" dirty="0">
                <a:latin typeface="Rockwell" panose="02060603020205020403" pitchFamily="18" charset="0"/>
              </a:rPr>
              <a:t>Components:</a:t>
            </a:r>
          </a:p>
        </p:txBody>
      </p:sp>
      <p:sp>
        <p:nvSpPr>
          <p:cNvPr id="3" name="Text Placeholder 2"/>
          <p:cNvSpPr>
            <a:spLocks noGrp="1"/>
          </p:cNvSpPr>
          <p:nvPr>
            <p:ph type="body" idx="1"/>
          </p:nvPr>
        </p:nvSpPr>
        <p:spPr/>
        <p:txBody>
          <a:bodyPr>
            <a:noAutofit/>
          </a:bodyPr>
          <a:lstStyle/>
          <a:p>
            <a:pPr lvl="1"/>
            <a:r>
              <a:rPr lang="en-US" sz="3200" dirty="0">
                <a:solidFill>
                  <a:srgbClr val="F3B56C"/>
                </a:solidFill>
                <a:latin typeface="Times New Roman" panose="02020603050405020304" charset="0"/>
                <a:ea typeface="Tahoma" panose="020B0604030504040204" pitchFamily="34" charset="0"/>
                <a:cs typeface="Times New Roman" panose="02020603050405020304" charset="0"/>
              </a:rPr>
              <a:t>NRF Module</a:t>
            </a:r>
          </a:p>
        </p:txBody>
      </p:sp>
      <p:pic>
        <p:nvPicPr>
          <p:cNvPr id="5" name="Content Placeholder 2" descr="2[1]"/>
          <p:cNvPicPr>
            <a:picLocks noGrp="1" noChangeAspect="1"/>
          </p:cNvPicPr>
          <p:nvPr>
            <p:ph type="pic" idx="15"/>
          </p:nvPr>
        </p:nvPicPr>
        <p:blipFill>
          <a:blip r:embed="rId2"/>
          <a:stretch>
            <a:fillRect/>
          </a:stretch>
        </p:blipFill>
        <p:spPr>
          <a:xfrm>
            <a:off x="1218565" y="1258570"/>
            <a:ext cx="3058795" cy="2970530"/>
          </a:xfrm>
          <a:prstGeom prst="rect">
            <a:avLst/>
          </a:prstGeom>
        </p:spPr>
      </p:pic>
      <p:sp>
        <p:nvSpPr>
          <p:cNvPr id="6" name="Text Placeholder 5"/>
          <p:cNvSpPr>
            <a:spLocks noGrp="1"/>
          </p:cNvSpPr>
          <p:nvPr>
            <p:ph type="body" sz="quarter" idx="3"/>
          </p:nvPr>
        </p:nvSpPr>
        <p:spPr/>
        <p:txBody>
          <a:bodyPr/>
          <a:lstStyle/>
          <a:p>
            <a:r>
              <a:rPr lang="en-US" sz="3200" dirty="0">
                <a:latin typeface="Times New Roman" panose="02020603050405020304" charset="0"/>
                <a:cs typeface="Times New Roman" panose="02020603050405020304" charset="0"/>
              </a:rPr>
              <a:t>MOTOR SHEILD </a:t>
            </a:r>
            <a:endParaRPr lang="en-US" dirty="0"/>
          </a:p>
        </p:txBody>
      </p:sp>
      <p:pic>
        <p:nvPicPr>
          <p:cNvPr id="12" name="Picture Placeholder 11" descr="3[1]"/>
          <p:cNvPicPr>
            <a:picLocks noGrp="1" noChangeAspect="1"/>
          </p:cNvPicPr>
          <p:nvPr>
            <p:ph type="pic" idx="21"/>
          </p:nvPr>
        </p:nvPicPr>
        <p:blipFill>
          <a:blip r:embed="rId3"/>
          <a:stretch>
            <a:fillRect/>
          </a:stretch>
        </p:blipFill>
        <p:spPr>
          <a:xfrm>
            <a:off x="4599940" y="1219835"/>
            <a:ext cx="2976245" cy="2971165"/>
          </a:xfrm>
          <a:prstGeom prst="rect">
            <a:avLst/>
          </a:prstGeom>
        </p:spPr>
      </p:pic>
      <p:sp>
        <p:nvSpPr>
          <p:cNvPr id="9" name="Text Placeholder 8"/>
          <p:cNvSpPr>
            <a:spLocks noGrp="1"/>
          </p:cNvSpPr>
          <p:nvPr>
            <p:ph type="body" sz="quarter" idx="13"/>
          </p:nvPr>
        </p:nvSpPr>
        <p:spPr/>
        <p:txBody>
          <a:bodyPr/>
          <a:lstStyle/>
          <a:p>
            <a:r>
              <a:rPr lang="en-US" sz="3200" dirty="0">
                <a:latin typeface="Times New Roman" panose="02020603050405020304" charset="0"/>
                <a:cs typeface="Times New Roman" panose="02020603050405020304" charset="0"/>
              </a:rPr>
              <a:t>ARDUINO UNO</a:t>
            </a:r>
          </a:p>
        </p:txBody>
      </p:sp>
      <p:pic>
        <p:nvPicPr>
          <p:cNvPr id="13" name="Picture Placeholder 12" descr="4[1]"/>
          <p:cNvPicPr>
            <a:picLocks noGrp="1" noChangeAspect="1"/>
          </p:cNvPicPr>
          <p:nvPr>
            <p:ph type="pic" idx="22"/>
          </p:nvPr>
        </p:nvPicPr>
        <p:blipFill>
          <a:blip r:embed="rId4"/>
          <a:stretch>
            <a:fillRect/>
          </a:stretch>
        </p:blipFill>
        <p:spPr>
          <a:xfrm>
            <a:off x="7856855" y="1219200"/>
            <a:ext cx="3190240" cy="297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ntr" presetSubtype="4"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 calcmode="lin" valueType="num">
                                      <p:cBhvr additive="base">
                                        <p:cTn id="30"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1" dur="2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7" presetClass="entr" presetSubtype="4" fill="hold" grpId="0"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2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2" dur="20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ldr"/>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0260000">
            <a:off x="558165" y="363855"/>
            <a:ext cx="1953895" cy="1574165"/>
          </a:xfrm>
          <a:prstGeom prst="rect">
            <a:avLst/>
          </a:prstGeom>
        </p:spPr>
      </p:pic>
      <p:pic>
        <p:nvPicPr>
          <p:cNvPr id="7" name="Picture 6" descr="gyro"/>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rot="1620000">
            <a:off x="9740900" y="340995"/>
            <a:ext cx="1709420" cy="1620520"/>
          </a:xfrm>
          <a:prstGeom prst="rect">
            <a:avLst/>
          </a:prstGeom>
        </p:spPr>
      </p:pic>
      <p:pic>
        <p:nvPicPr>
          <p:cNvPr id="15" name="Picture 14" descr="LIH"/>
          <p:cNvPicPr>
            <a:picLocks noChangeAspect="1"/>
          </p:cNvPicPr>
          <p:nvPr/>
        </p:nvPicPr>
        <p:blipFill>
          <a:blip r:embed="rId4">
            <a:clrChange>
              <a:clrFrom>
                <a:srgbClr val="030102">
                  <a:alpha val="100000"/>
                </a:srgbClr>
              </a:clrFrom>
              <a:clrTo>
                <a:srgbClr val="030102">
                  <a:alpha val="100000"/>
                  <a:alpha val="0"/>
                </a:srgbClr>
              </a:clrTo>
            </a:clrChange>
          </a:blip>
          <a:stretch>
            <a:fillRect/>
          </a:stretch>
        </p:blipFill>
        <p:spPr>
          <a:xfrm rot="660000">
            <a:off x="4091940" y="2646045"/>
            <a:ext cx="2696845" cy="2023110"/>
          </a:xfrm>
          <a:prstGeom prst="rect">
            <a:avLst/>
          </a:prstGeom>
        </p:spPr>
      </p:pic>
      <p:pic>
        <p:nvPicPr>
          <p:cNvPr id="17" name="Picture 16" descr="V3"/>
          <p:cNvPicPr>
            <a:picLocks noChangeAspect="1"/>
          </p:cNvPicPr>
          <p:nvPr/>
        </p:nvPicPr>
        <p:blipFill>
          <a:blip r:embed="rId5">
            <a:clrChange>
              <a:clrFrom>
                <a:srgbClr val="FBFBFB">
                  <a:alpha val="100000"/>
                </a:srgbClr>
              </a:clrFrom>
              <a:clrTo>
                <a:srgbClr val="FBFBFB">
                  <a:alpha val="100000"/>
                  <a:alpha val="0"/>
                </a:srgbClr>
              </a:clrTo>
            </a:clrChange>
          </a:blip>
          <a:stretch>
            <a:fillRect/>
          </a:stretch>
        </p:blipFill>
        <p:spPr>
          <a:xfrm>
            <a:off x="8567420" y="3061970"/>
            <a:ext cx="2545080" cy="2144395"/>
          </a:xfrm>
          <a:prstGeom prst="rect">
            <a:avLst/>
          </a:prstGeom>
        </p:spPr>
      </p:pic>
      <p:sp>
        <p:nvSpPr>
          <p:cNvPr id="18" name="Google Shape;215;p24"/>
          <p:cNvSpPr txBox="1"/>
          <p:nvPr/>
        </p:nvSpPr>
        <p:spPr>
          <a:xfrm>
            <a:off x="8960695" y="5398225"/>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Motors&amp;wheels</a:t>
            </a:r>
          </a:p>
        </p:txBody>
      </p:sp>
      <p:sp>
        <p:nvSpPr>
          <p:cNvPr id="20" name="Google Shape;215;p24"/>
          <p:cNvSpPr txBox="1"/>
          <p:nvPr/>
        </p:nvSpPr>
        <p:spPr>
          <a:xfrm>
            <a:off x="7537025" y="2571840"/>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Chasis</a:t>
            </a:r>
          </a:p>
        </p:txBody>
      </p:sp>
      <p:pic>
        <p:nvPicPr>
          <p:cNvPr id="22" name="Picture 21" descr="bat"/>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14070" y="2940050"/>
            <a:ext cx="1166495" cy="1166495"/>
          </a:xfrm>
          <a:prstGeom prst="rect">
            <a:avLst/>
          </a:prstGeom>
        </p:spPr>
      </p:pic>
      <p:sp>
        <p:nvSpPr>
          <p:cNvPr id="25" name="Google Shape;215;p24"/>
          <p:cNvSpPr txBox="1"/>
          <p:nvPr/>
        </p:nvSpPr>
        <p:spPr>
          <a:xfrm>
            <a:off x="4978610" y="4908005"/>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Light Source</a:t>
            </a:r>
          </a:p>
        </p:txBody>
      </p:sp>
      <p:sp>
        <p:nvSpPr>
          <p:cNvPr id="9" name="Google Shape;215;p24"/>
          <p:cNvSpPr txBox="1"/>
          <p:nvPr/>
        </p:nvSpPr>
        <p:spPr>
          <a:xfrm>
            <a:off x="1179405" y="1771105"/>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LDR sensor</a:t>
            </a:r>
          </a:p>
        </p:txBody>
      </p:sp>
      <p:sp>
        <p:nvSpPr>
          <p:cNvPr id="12" name="Google Shape;215;p24"/>
          <p:cNvSpPr txBox="1"/>
          <p:nvPr/>
        </p:nvSpPr>
        <p:spPr>
          <a:xfrm>
            <a:off x="9940500" y="2081620"/>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Gyro</a:t>
            </a:r>
          </a:p>
        </p:txBody>
      </p:sp>
      <p:pic>
        <p:nvPicPr>
          <p:cNvPr id="16" name="Picture 15" descr="C"/>
          <p:cNvPicPr>
            <a:picLocks noChangeAspect="1"/>
          </p:cNvPicPr>
          <p:nvPr/>
        </p:nvPicPr>
        <p:blipFill>
          <a:blip r:embed="rId7">
            <a:clrChange>
              <a:clrFrom>
                <a:srgbClr val="F7F1F3">
                  <a:alpha val="100000"/>
                </a:srgbClr>
              </a:clrFrom>
              <a:clrTo>
                <a:srgbClr val="F7F1F3">
                  <a:alpha val="100000"/>
                  <a:alpha val="0"/>
                </a:srgbClr>
              </a:clrTo>
            </a:clrChange>
          </a:blip>
          <a:stretch>
            <a:fillRect/>
          </a:stretch>
        </p:blipFill>
        <p:spPr>
          <a:xfrm>
            <a:off x="7235190" y="927735"/>
            <a:ext cx="1903095" cy="1333500"/>
          </a:xfrm>
          <a:prstGeom prst="rect">
            <a:avLst/>
          </a:prstGeom>
        </p:spPr>
      </p:pic>
      <p:sp>
        <p:nvSpPr>
          <p:cNvPr id="23" name="Google Shape;215;p24"/>
          <p:cNvSpPr txBox="1"/>
          <p:nvPr/>
        </p:nvSpPr>
        <p:spPr>
          <a:xfrm>
            <a:off x="1205440" y="3930105"/>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12V battery</a:t>
            </a:r>
          </a:p>
        </p:txBody>
      </p:sp>
      <p:pic>
        <p:nvPicPr>
          <p:cNvPr id="24" name="Picture 23" descr="ps2-mouse-500x500"/>
          <p:cNvPicPr>
            <a:picLocks noChangeAspect="1"/>
          </p:cNvPicPr>
          <p:nvPr/>
        </p:nvPicPr>
        <p:blipFill>
          <a:blip r:embed="rId8">
            <a:clrChange>
              <a:clrFrom>
                <a:srgbClr val="FEFEFE">
                  <a:alpha val="100000"/>
                </a:srgbClr>
              </a:clrFrom>
              <a:clrTo>
                <a:srgbClr val="FEFEFE">
                  <a:alpha val="100000"/>
                  <a:alpha val="0"/>
                </a:srgbClr>
              </a:clrTo>
            </a:clrChange>
          </a:blip>
          <a:stretch>
            <a:fillRect/>
          </a:stretch>
        </p:blipFill>
        <p:spPr>
          <a:xfrm>
            <a:off x="4394200" y="342900"/>
            <a:ext cx="1616710" cy="1616710"/>
          </a:xfrm>
          <a:prstGeom prst="rect">
            <a:avLst/>
          </a:prstGeom>
        </p:spPr>
      </p:pic>
      <p:sp>
        <p:nvSpPr>
          <p:cNvPr id="5" name="Google Shape;215;p24"/>
          <p:cNvSpPr txBox="1"/>
          <p:nvPr/>
        </p:nvSpPr>
        <p:spPr>
          <a:xfrm>
            <a:off x="3923875" y="1771105"/>
            <a:ext cx="2558400" cy="49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latin typeface="Lato" panose="020F0502020204030203"/>
                <a:ea typeface="Lato" panose="020F0502020204030203"/>
                <a:cs typeface="Lato" panose="020F0502020204030203"/>
                <a:sym typeface="Lato" panose="020F0502020204030203"/>
              </a:rPr>
              <a:t>PS2  Mouse</a:t>
            </a:r>
          </a:p>
        </p:txBody>
      </p:sp>
    </p:spTree>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55" y="146585"/>
            <a:ext cx="10058400" cy="1450757"/>
          </a:xfrm>
        </p:spPr>
        <p:txBody>
          <a:bodyPr>
            <a:normAutofit/>
          </a:bodyPr>
          <a:lstStyle/>
          <a:p>
            <a:r>
              <a:rPr lang="en-US" sz="3600" dirty="0">
                <a:latin typeface="Times New Roman" panose="02020603050405020304" charset="0"/>
                <a:cs typeface="Times New Roman" panose="02020603050405020304" charset="0"/>
              </a:rPr>
              <a:t>Interfacing the components with Arduino</a:t>
            </a:r>
          </a:p>
        </p:txBody>
      </p:sp>
      <p:pic>
        <p:nvPicPr>
          <p:cNvPr id="5" name="Picture 4" descr="uno_nrf"/>
          <p:cNvPicPr>
            <a:picLocks noChangeAspect="1"/>
          </p:cNvPicPr>
          <p:nvPr/>
        </p:nvPicPr>
        <p:blipFill>
          <a:blip r:embed="rId2"/>
          <a:stretch>
            <a:fillRect/>
          </a:stretch>
        </p:blipFill>
        <p:spPr>
          <a:xfrm>
            <a:off x="8348662" y="1533843"/>
            <a:ext cx="3571875" cy="4333240"/>
          </a:xfrm>
          <a:prstGeom prst="rect">
            <a:avLst/>
          </a:prstGeom>
        </p:spPr>
      </p:pic>
      <p:pic>
        <p:nvPicPr>
          <p:cNvPr id="6" name="Picture 5" descr="uno_gyro"/>
          <p:cNvPicPr>
            <a:picLocks noChangeAspect="1"/>
          </p:cNvPicPr>
          <p:nvPr/>
        </p:nvPicPr>
        <p:blipFill>
          <a:blip r:embed="rId3"/>
          <a:stretch>
            <a:fillRect/>
          </a:stretch>
        </p:blipFill>
        <p:spPr>
          <a:xfrm>
            <a:off x="4688999" y="1985647"/>
            <a:ext cx="3277870" cy="4191000"/>
          </a:xfrm>
          <a:prstGeom prst="rect">
            <a:avLst/>
          </a:prstGeom>
        </p:spPr>
      </p:pic>
      <p:pic>
        <p:nvPicPr>
          <p:cNvPr id="7" name="Picture 6" descr="uno_ldr"/>
          <p:cNvPicPr>
            <a:picLocks noChangeAspect="1"/>
          </p:cNvPicPr>
          <p:nvPr/>
        </p:nvPicPr>
        <p:blipFill rotWithShape="1">
          <a:blip r:embed="rId4"/>
          <a:srcRect r="10135"/>
          <a:stretch/>
        </p:blipFill>
        <p:spPr>
          <a:xfrm rot="16200000">
            <a:off x="286782" y="2054224"/>
            <a:ext cx="3766820" cy="3982720"/>
          </a:xfrm>
          <a:prstGeom prst="rect">
            <a:avLst/>
          </a:prstGeom>
        </p:spPr>
      </p:pic>
      <p:sp>
        <p:nvSpPr>
          <p:cNvPr id="3" name="Text Box 2"/>
          <p:cNvSpPr txBox="1"/>
          <p:nvPr/>
        </p:nvSpPr>
        <p:spPr>
          <a:xfrm>
            <a:off x="524510" y="5663565"/>
            <a:ext cx="1832610" cy="768350"/>
          </a:xfrm>
          <a:prstGeom prst="rect">
            <a:avLst/>
          </a:prstGeom>
          <a:noFill/>
        </p:spPr>
        <p:txBody>
          <a:bodyPr wrap="square" rtlCol="0">
            <a:spAutoFit/>
          </a:bodyPr>
          <a:lstStyle/>
          <a:p>
            <a:r>
              <a:rPr lang="en-US" sz="4400" dirty="0"/>
              <a:t>  LDR</a:t>
            </a:r>
          </a:p>
        </p:txBody>
      </p:sp>
      <p:sp>
        <p:nvSpPr>
          <p:cNvPr id="4" name="Text Box 3"/>
          <p:cNvSpPr txBox="1"/>
          <p:nvPr/>
        </p:nvSpPr>
        <p:spPr>
          <a:xfrm>
            <a:off x="5280025" y="5663565"/>
            <a:ext cx="1631950" cy="768350"/>
          </a:xfrm>
          <a:prstGeom prst="rect">
            <a:avLst/>
          </a:prstGeom>
          <a:noFill/>
        </p:spPr>
        <p:txBody>
          <a:bodyPr wrap="none" rtlCol="0" anchor="t">
            <a:spAutoFit/>
          </a:bodyPr>
          <a:lstStyle/>
          <a:p>
            <a:r>
              <a:rPr lang="en-US" sz="4400" dirty="0"/>
              <a:t>GYRO</a:t>
            </a:r>
          </a:p>
        </p:txBody>
      </p:sp>
      <p:sp>
        <p:nvSpPr>
          <p:cNvPr id="8" name="Text Box 7"/>
          <p:cNvSpPr txBox="1"/>
          <p:nvPr/>
        </p:nvSpPr>
        <p:spPr>
          <a:xfrm>
            <a:off x="9021762" y="5663565"/>
            <a:ext cx="2898775" cy="768350"/>
          </a:xfrm>
          <a:prstGeom prst="rect">
            <a:avLst/>
          </a:prstGeom>
          <a:noFill/>
        </p:spPr>
        <p:txBody>
          <a:bodyPr wrap="none" rtlCol="0" anchor="t">
            <a:spAutoFit/>
          </a:bodyPr>
          <a:lstStyle/>
          <a:p>
            <a:r>
              <a:rPr lang="en-US" sz="4400" dirty="0"/>
              <a:t>NRF Module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bg1"/>
                                        </p:clrVal>
                                      </p:to>
                                    </p:set>
                                    <p:set>
                                      <p:cBhvr>
                                        <p:cTn id="7" dur="500" fill="hold"/>
                                        <p:tgtEl>
                                          <p:spTgt spid="2"/>
                                        </p:tgtEl>
                                        <p:attrNameLst>
                                          <p:attrName>fillcolor</p:attrName>
                                        </p:attrNameLst>
                                      </p:cBhvr>
                                      <p:to>
                                        <p:clrVal>
                                          <a:schemeClr val="bg1"/>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amond(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amond(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2" name="Google Shape;212;p24"/>
          <p:cNvPicPr preferRelativeResize="0"/>
          <p:nvPr/>
        </p:nvPicPr>
        <p:blipFill>
          <a:blip r:embed="rId2"/>
          <a:stretch>
            <a:fillRect/>
          </a:stretch>
        </p:blipFill>
        <p:spPr>
          <a:xfrm>
            <a:off x="6436995" y="3662680"/>
            <a:ext cx="5431790" cy="3077210"/>
          </a:xfrm>
          <a:prstGeom prst="rect">
            <a:avLst/>
          </a:prstGeom>
          <a:noFill/>
          <a:ln>
            <a:noFill/>
          </a:ln>
        </p:spPr>
      </p:pic>
      <p:pic>
        <p:nvPicPr>
          <p:cNvPr id="213" name="Google Shape;213;p24"/>
          <p:cNvPicPr preferRelativeResize="0"/>
          <p:nvPr/>
        </p:nvPicPr>
        <p:blipFill>
          <a:blip r:embed="rId3"/>
          <a:stretch>
            <a:fillRect/>
          </a:stretch>
        </p:blipFill>
        <p:spPr>
          <a:xfrm>
            <a:off x="205105" y="2816860"/>
            <a:ext cx="5335270" cy="3781425"/>
          </a:xfrm>
          <a:prstGeom prst="rect">
            <a:avLst/>
          </a:prstGeom>
          <a:noFill/>
          <a:ln>
            <a:noFill/>
          </a:ln>
        </p:spPr>
      </p:pic>
      <p:sp>
        <p:nvSpPr>
          <p:cNvPr id="215" name="Google Shape;215;p24"/>
          <p:cNvSpPr txBox="1"/>
          <p:nvPr/>
        </p:nvSpPr>
        <p:spPr>
          <a:xfrm>
            <a:off x="200660" y="2326640"/>
            <a:ext cx="3067050" cy="49022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2000" b="1">
                <a:latin typeface="Lato" panose="020F0502020204030203"/>
                <a:ea typeface="Lato" panose="020F0502020204030203"/>
                <a:cs typeface="Lato" panose="020F0502020204030203"/>
                <a:sym typeface="Lato" panose="020F0502020204030203"/>
              </a:rPr>
              <a:t>Convergence plot</a:t>
            </a:r>
            <a:endParaRPr sz="2000" b="1">
              <a:latin typeface="Lato" panose="020F0502020204030203"/>
              <a:ea typeface="Lato" panose="020F0502020204030203"/>
              <a:cs typeface="Lato" panose="020F0502020204030203"/>
              <a:sym typeface="Lato" panose="020F0502020204030203"/>
            </a:endParaRPr>
          </a:p>
        </p:txBody>
      </p:sp>
      <p:pic>
        <p:nvPicPr>
          <p:cNvPr id="8" name="Content Placeholder 7" descr="20"/>
          <p:cNvPicPr>
            <a:picLocks noGrp="1" noChangeAspect="1"/>
          </p:cNvPicPr>
          <p:nvPr>
            <p:ph idx="1"/>
          </p:nvPr>
        </p:nvPicPr>
        <p:blipFill>
          <a:blip r:embed="rId4">
            <a:clrChange>
              <a:clrFrom>
                <a:srgbClr val="CFCFCF">
                  <a:alpha val="100000"/>
                </a:srgbClr>
              </a:clrFrom>
              <a:clrTo>
                <a:srgbClr val="CFCFCF">
                  <a:alpha val="100000"/>
                  <a:alpha val="0"/>
                </a:srgbClr>
              </a:clrTo>
            </a:clrChange>
          </a:blip>
          <a:stretch>
            <a:fillRect/>
          </a:stretch>
        </p:blipFill>
        <p:spPr>
          <a:xfrm>
            <a:off x="6436995" y="-270803"/>
            <a:ext cx="5795963" cy="3299118"/>
          </a:xfrm>
          <a:prstGeom prst="rect">
            <a:avLst/>
          </a:prstGeom>
        </p:spPr>
      </p:pic>
      <p:sp>
        <p:nvSpPr>
          <p:cNvPr id="10" name="Google Shape;215;p24"/>
          <p:cNvSpPr txBox="1"/>
          <p:nvPr/>
        </p:nvSpPr>
        <p:spPr>
          <a:xfrm>
            <a:off x="6252210" y="2393950"/>
            <a:ext cx="3067050" cy="49022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altLang="en-GB" sz="2400" b="1">
                <a:latin typeface="Lato" panose="020F0502020204030203"/>
                <a:ea typeface="Lato" panose="020F0502020204030203"/>
                <a:cs typeface="Lato" panose="020F0502020204030203"/>
                <a:sym typeface="Lato" panose="020F0502020204030203"/>
              </a:rPr>
              <a:t>3D</a:t>
            </a:r>
            <a:r>
              <a:rPr lang="en-GB" sz="2400" b="1">
                <a:latin typeface="Lato" panose="020F0502020204030203"/>
                <a:ea typeface="Lato" panose="020F0502020204030203"/>
                <a:cs typeface="Lato" panose="020F0502020204030203"/>
                <a:sym typeface="Lato" panose="020F0502020204030203"/>
              </a:rPr>
              <a:t> plot</a:t>
            </a:r>
            <a:endParaRPr sz="2400" b="1">
              <a:latin typeface="Lato" panose="020F0502020204030203"/>
              <a:ea typeface="Lato" panose="020F0502020204030203"/>
              <a:cs typeface="Lato" panose="020F0502020204030203"/>
              <a:sym typeface="Lato" panose="020F0502020204030203"/>
            </a:endParaRPr>
          </a:p>
        </p:txBody>
      </p:sp>
      <p:sp>
        <p:nvSpPr>
          <p:cNvPr id="11" name="Google Shape;215;p24"/>
          <p:cNvSpPr txBox="1"/>
          <p:nvPr/>
        </p:nvSpPr>
        <p:spPr>
          <a:xfrm>
            <a:off x="8801735" y="3172460"/>
            <a:ext cx="3067050" cy="49022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000" b="1">
                <a:latin typeface="Lato" panose="020F0502020204030203"/>
                <a:ea typeface="Lato" panose="020F0502020204030203"/>
                <a:cs typeface="Lato" panose="020F0502020204030203"/>
                <a:sym typeface="Lato" panose="020F0502020204030203"/>
              </a:rPr>
              <a:t>Fitness Curve</a:t>
            </a:r>
          </a:p>
        </p:txBody>
      </p:sp>
      <p:sp>
        <p:nvSpPr>
          <p:cNvPr id="12" name="TextBox 11">
            <a:extLst>
              <a:ext uri="{FF2B5EF4-FFF2-40B4-BE49-F238E27FC236}">
                <a16:creationId xmlns:a16="http://schemas.microsoft.com/office/drawing/2014/main" id="{9F2702E1-DF8E-4EBB-9E78-752B01495990}"/>
              </a:ext>
            </a:extLst>
          </p:cNvPr>
          <p:cNvSpPr txBox="1"/>
          <p:nvPr/>
        </p:nvSpPr>
        <p:spPr>
          <a:xfrm>
            <a:off x="321945" y="399854"/>
            <a:ext cx="6115050" cy="1323439"/>
          </a:xfrm>
          <a:prstGeom prst="rect">
            <a:avLst/>
          </a:prstGeom>
          <a:noFill/>
        </p:spPr>
        <p:txBody>
          <a:bodyPr wrap="square">
            <a:spAutoFit/>
          </a:bodyPr>
          <a:lstStyle/>
          <a:p>
            <a:r>
              <a:rPr lang="en-US" sz="4000" b="1" dirty="0">
                <a:latin typeface="Times New Roman" panose="02020603050405020304" charset="0"/>
                <a:cs typeface="Times New Roman" panose="02020603050405020304" charset="0"/>
              </a:rPr>
              <a:t>Simulation with 3 Peaks Function</a:t>
            </a:r>
            <a:endParaRPr lang="en-IN"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13"/>
                                        </p:tgtEl>
                                        <p:attrNameLst>
                                          <p:attrName>style.visibility</p:attrName>
                                        </p:attrNameLst>
                                      </p:cBhvr>
                                      <p:to>
                                        <p:strVal val="visible"/>
                                      </p:to>
                                    </p:set>
                                    <p:animEffect transition="in" filter="randombar(horizontal)">
                                      <p:cBhvr>
                                        <p:cTn id="16" dur="500"/>
                                        <p:tgtEl>
                                          <p:spTgt spid="2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Effect transition="in" filter="randombar(horizontal)">
                                      <p:cBhvr>
                                        <p:cTn id="25" dur="500"/>
                                        <p:tgtEl>
                                          <p:spTgt spid="2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hwfel_emerfe"/>
          <p:cNvPicPr>
            <a:picLocks noChangeAspect="1"/>
          </p:cNvPicPr>
          <p:nvPr/>
        </p:nvPicPr>
        <p:blipFill>
          <a:blip r:embed="rId2"/>
          <a:stretch>
            <a:fillRect/>
          </a:stretch>
        </p:blipFill>
        <p:spPr>
          <a:xfrm>
            <a:off x="-10795" y="3060065"/>
            <a:ext cx="6064885" cy="3688080"/>
          </a:xfrm>
          <a:prstGeom prst="rect">
            <a:avLst/>
          </a:prstGeom>
          <a:effectLst>
            <a:softEdge rad="317500"/>
          </a:effectLst>
        </p:spPr>
      </p:pic>
      <p:pic>
        <p:nvPicPr>
          <p:cNvPr id="5" name="Picture 4" descr="schewefel"/>
          <p:cNvPicPr>
            <a:picLocks noChangeAspect="1"/>
          </p:cNvPicPr>
          <p:nvPr/>
        </p:nvPicPr>
        <p:blipFill>
          <a:blip r:embed="rId3"/>
          <a:stretch>
            <a:fillRect/>
          </a:stretch>
        </p:blipFill>
        <p:spPr>
          <a:xfrm>
            <a:off x="5687060" y="41910"/>
            <a:ext cx="6463665" cy="4210050"/>
          </a:xfrm>
          <a:prstGeom prst="rect">
            <a:avLst/>
          </a:prstGeom>
          <a:effectLst>
            <a:softEdge rad="635000"/>
          </a:effectLst>
        </p:spPr>
      </p:pic>
      <p:sp>
        <p:nvSpPr>
          <p:cNvPr id="6" name="Text Box 5"/>
          <p:cNvSpPr txBox="1"/>
          <p:nvPr/>
        </p:nvSpPr>
        <p:spPr>
          <a:xfrm>
            <a:off x="9997440" y="3968750"/>
            <a:ext cx="1666875" cy="706755"/>
          </a:xfrm>
          <a:prstGeom prst="rect">
            <a:avLst/>
          </a:prstGeom>
          <a:noFill/>
        </p:spPr>
        <p:txBody>
          <a:bodyPr wrap="none" rtlCol="0" anchor="t">
            <a:spAutoFit/>
          </a:bodyPr>
          <a:lstStyle/>
          <a:p>
            <a:r>
              <a:rPr lang="en-US" sz="4000"/>
              <a:t>3D Plot</a:t>
            </a:r>
          </a:p>
        </p:txBody>
      </p:sp>
      <p:sp>
        <p:nvSpPr>
          <p:cNvPr id="7" name="Text Box 6"/>
          <p:cNvSpPr txBox="1"/>
          <p:nvPr/>
        </p:nvSpPr>
        <p:spPr>
          <a:xfrm>
            <a:off x="6054090" y="5797550"/>
            <a:ext cx="3696970" cy="706755"/>
          </a:xfrm>
          <a:prstGeom prst="rect">
            <a:avLst/>
          </a:prstGeom>
          <a:noFill/>
        </p:spPr>
        <p:txBody>
          <a:bodyPr wrap="none" rtlCol="0" anchor="t">
            <a:spAutoFit/>
          </a:bodyPr>
          <a:lstStyle/>
          <a:p>
            <a:r>
              <a:rPr lang="en-US" sz="4000"/>
              <a:t>Convergency Plot</a:t>
            </a:r>
          </a:p>
        </p:txBody>
      </p:sp>
      <p:sp>
        <p:nvSpPr>
          <p:cNvPr id="8" name="TextBox 7">
            <a:extLst>
              <a:ext uri="{FF2B5EF4-FFF2-40B4-BE49-F238E27FC236}">
                <a16:creationId xmlns:a16="http://schemas.microsoft.com/office/drawing/2014/main" id="{E8493BC2-0C34-43BA-9D0A-8E7B341E9C01}"/>
              </a:ext>
            </a:extLst>
          </p:cNvPr>
          <p:cNvSpPr txBox="1"/>
          <p:nvPr/>
        </p:nvSpPr>
        <p:spPr>
          <a:xfrm>
            <a:off x="783431" y="893167"/>
            <a:ext cx="3340894" cy="1569660"/>
          </a:xfrm>
          <a:prstGeom prst="rect">
            <a:avLst/>
          </a:prstGeom>
          <a:noFill/>
        </p:spPr>
        <p:txBody>
          <a:bodyPr wrap="square">
            <a:spAutoFit/>
          </a:bodyPr>
          <a:lstStyle/>
          <a:p>
            <a:r>
              <a:rPr lang="en-US" sz="4800" b="1" dirty="0" err="1">
                <a:latin typeface="Times New Roman" panose="02020603050405020304" charset="0"/>
                <a:cs typeface="Times New Roman" panose="02020603050405020304" charset="0"/>
              </a:rPr>
              <a:t>Scewful</a:t>
            </a:r>
            <a:r>
              <a:rPr lang="en-US" sz="4800" b="1" dirty="0">
                <a:latin typeface="Times New Roman" panose="02020603050405020304" charset="0"/>
                <a:cs typeface="Times New Roman" panose="02020603050405020304" charset="0"/>
              </a:rPr>
              <a:t> Function</a:t>
            </a:r>
            <a:endParaRPr lang="en-IN"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a:xfrm>
            <a:off x="447675" y="109537"/>
            <a:ext cx="6743700" cy="906463"/>
          </a:xfrm>
        </p:spPr>
        <p:txBody>
          <a:bodyPr/>
          <a:lstStyle/>
          <a:p>
            <a:pPr algn="l"/>
            <a:r>
              <a:rPr lang="en-US" b="1" dirty="0" err="1"/>
              <a:t>Rastrigin</a:t>
            </a:r>
            <a:r>
              <a:rPr lang="en-US" b="1" dirty="0"/>
              <a:t> Function:</a:t>
            </a:r>
          </a:p>
        </p:txBody>
      </p:sp>
      <p:pic>
        <p:nvPicPr>
          <p:cNvPr id="9" name="Content Placeholder 8"/>
          <p:cNvPicPr preferRelativeResize="0">
            <a:picLocks noGrp="1" noChangeAspect="1"/>
          </p:cNvPicPr>
          <p:nvPr>
            <p:ph sz="half" idx="1"/>
          </p:nvPr>
        </p:nvPicPr>
        <p:blipFill>
          <a:blip r:embed="rId2"/>
          <a:stretch>
            <a:fillRect/>
          </a:stretch>
        </p:blipFill>
        <p:spPr>
          <a:xfrm>
            <a:off x="-143510" y="1848485"/>
            <a:ext cx="5981065" cy="549021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639181" y="2195721"/>
            <a:ext cx="4095238" cy="3323809"/>
          </a:xfrm>
          <a:prstGeom prst="rect">
            <a:avLst/>
          </a:prstGeom>
        </p:spPr>
      </p:pic>
      <p:sp>
        <p:nvSpPr>
          <p:cNvPr id="10" name="Text Box 9"/>
          <p:cNvSpPr txBox="1"/>
          <p:nvPr/>
        </p:nvSpPr>
        <p:spPr>
          <a:xfrm>
            <a:off x="1289050" y="1016000"/>
            <a:ext cx="1666875" cy="706755"/>
          </a:xfrm>
          <a:prstGeom prst="rect">
            <a:avLst/>
          </a:prstGeom>
          <a:noFill/>
        </p:spPr>
        <p:txBody>
          <a:bodyPr wrap="none" rtlCol="0" anchor="t">
            <a:spAutoFit/>
          </a:bodyPr>
          <a:lstStyle/>
          <a:p>
            <a:r>
              <a:rPr lang="en-US" sz="4000">
                <a:sym typeface="+mn-ea"/>
              </a:rPr>
              <a:t>3D Plot</a:t>
            </a:r>
          </a:p>
        </p:txBody>
      </p:sp>
      <p:sp>
        <p:nvSpPr>
          <p:cNvPr id="11" name="Text Box 10"/>
          <p:cNvSpPr txBox="1"/>
          <p:nvPr/>
        </p:nvSpPr>
        <p:spPr>
          <a:xfrm>
            <a:off x="7880350" y="1142365"/>
            <a:ext cx="3696970" cy="706755"/>
          </a:xfrm>
          <a:prstGeom prst="rect">
            <a:avLst/>
          </a:prstGeom>
          <a:noFill/>
        </p:spPr>
        <p:txBody>
          <a:bodyPr wrap="none" rtlCol="0" anchor="t">
            <a:spAutoFit/>
          </a:bodyPr>
          <a:lstStyle/>
          <a:p>
            <a:r>
              <a:rPr lang="en-US" sz="4000">
                <a:sym typeface="+mn-ea"/>
              </a:rPr>
              <a:t>Convergency Plot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940224" y="914400"/>
            <a:ext cx="10311551" cy="5600700"/>
          </a:xfrm>
          <a:prstGeom prst="rect">
            <a:avLst/>
          </a:prstGeom>
        </p:spPr>
      </p:pic>
    </p:spTree>
  </p:cSld>
  <p:clrMapOvr>
    <a:masterClrMapping/>
  </p:clrMapOvr>
  <p:transition>
    <p:wheel spokes="8"/>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683" y="205133"/>
            <a:ext cx="9905998" cy="1478570"/>
          </a:xfrm>
        </p:spPr>
        <p:txBody>
          <a:bodyPr/>
          <a:lstStyle/>
          <a:p>
            <a:r>
              <a:rPr lang="en-US" sz="4000" dirty="0">
                <a:latin typeface="Times New Roman" panose="02020603050405020304" charset="0"/>
                <a:cs typeface="Times New Roman" panose="02020603050405020304" charset="0"/>
              </a:rPr>
              <a:t>Applications of BMO:</a:t>
            </a:r>
          </a:p>
        </p:txBody>
      </p:sp>
      <p:sp>
        <p:nvSpPr>
          <p:cNvPr id="3" name="Content Placeholder 2"/>
          <p:cNvSpPr>
            <a:spLocks noGrp="1"/>
          </p:cNvSpPr>
          <p:nvPr>
            <p:ph sz="half" idx="1"/>
          </p:nvPr>
        </p:nvSpPr>
        <p:spPr>
          <a:xfrm>
            <a:off x="779145" y="2018030"/>
            <a:ext cx="11149330" cy="3542030"/>
          </a:xfrm>
        </p:spPr>
        <p:txBody>
          <a:bodyPr/>
          <a:lstStyle/>
          <a:p>
            <a:pPr>
              <a:buFont typeface="Wingdings" panose="05000000000000000000" pitchFamily="2" charset="2"/>
              <a:buChar char="v"/>
            </a:pPr>
            <a:r>
              <a:rPr lang="en-US" sz="3200" dirty="0">
                <a:latin typeface="Calibri" panose="020F0502020204030204" charset="0"/>
                <a:cs typeface="Calibri" panose="020F0502020204030204" charset="0"/>
              </a:rPr>
              <a:t>In Synthesis and Structure Optimization of Antenna Arrays.</a:t>
            </a:r>
          </a:p>
          <a:p>
            <a:pPr>
              <a:buFont typeface="Wingdings" panose="05000000000000000000" pitchFamily="2" charset="2"/>
              <a:buChar char="v"/>
            </a:pPr>
            <a:r>
              <a:rPr lang="en-US" sz="3200" dirty="0">
                <a:sym typeface="+mn-ea"/>
              </a:rPr>
              <a:t>Disaster Management like Earth  quakes</a:t>
            </a:r>
          </a:p>
          <a:p>
            <a:pPr>
              <a:buFont typeface="Wingdings" panose="05000000000000000000" pitchFamily="2" charset="2"/>
              <a:buChar char="v"/>
            </a:pPr>
            <a:r>
              <a:rPr lang="en-US" sz="3200" dirty="0">
                <a:sym typeface="+mn-ea"/>
              </a:rPr>
              <a:t>Industrial rescue operations</a:t>
            </a:r>
          </a:p>
          <a:p>
            <a:pPr>
              <a:buFont typeface="Wingdings" panose="05000000000000000000" pitchFamily="2" charset="2"/>
              <a:buChar char="v"/>
            </a:pPr>
            <a:r>
              <a:rPr lang="en-US" sz="3200" dirty="0">
                <a:sym typeface="+mn-ea"/>
              </a:rPr>
              <a:t>Ship Detection</a:t>
            </a:r>
          </a:p>
          <a:p>
            <a:pPr>
              <a:buFont typeface="Wingdings" panose="05000000000000000000" pitchFamily="2" charset="2"/>
              <a:buChar char="v"/>
            </a:pPr>
            <a:r>
              <a:rPr lang="en-US" sz="3200" dirty="0">
                <a:sym typeface="+mn-ea"/>
              </a:rPr>
              <a:t>Garbage Cleaning under oceans etc.</a:t>
            </a:r>
            <a:endParaRPr lang="en-US" sz="3200" dirty="0">
              <a:latin typeface="Calibri" panose="020F0502020204030204" charset="0"/>
              <a:cs typeface="Calibri" panose="020F0502020204030204" charset="0"/>
            </a:endParaRPr>
          </a:p>
        </p:txBody>
      </p:sp>
      <p:sp>
        <p:nvSpPr>
          <p:cNvPr id="4" name="Text Box 3"/>
          <p:cNvSpPr txBox="1"/>
          <p:nvPr/>
        </p:nvSpPr>
        <p:spPr>
          <a:xfrm>
            <a:off x="1540510" y="3420745"/>
            <a:ext cx="9045575" cy="368300"/>
          </a:xfrm>
          <a:prstGeom prst="rect">
            <a:avLst/>
          </a:prstGeom>
          <a:noFill/>
        </p:spPr>
        <p:txBody>
          <a:bodyPr wrap="square" rtlCol="0">
            <a:spAutoFit/>
          </a:bodyPr>
          <a:lstStyle/>
          <a:p>
            <a:endParaRPr lang="en-US"/>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055" y="2655359"/>
            <a:ext cx="10058400" cy="4023360"/>
          </a:xfrm>
        </p:spPr>
        <p:txBody>
          <a:bodyPr vert="horz" lIns="91440" tIns="45720" rIns="91440" bIns="45720" rtlCol="0" anchor="t">
            <a:normAutofit/>
          </a:bodyPr>
          <a:lstStyle/>
          <a:p>
            <a:pPr marL="0" lv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1"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threePt" dir="t"/>
            </a:scene3d>
          </a:bodyPr>
          <a:lstStyle/>
          <a:p>
            <a:r>
              <a:rPr lang="en-US" sz="4400" dirty="0">
                <a:solidFill>
                  <a:schemeClr val="tx1"/>
                </a:solidFill>
                <a:effectLst>
                  <a:outerShdw blurRad="38100" dist="19050" dir="2700000" algn="tl" rotWithShape="0">
                    <a:schemeClr val="dk1">
                      <a:alpha val="40000"/>
                    </a:schemeClr>
                  </a:outerShdw>
                  <a:reflection blurRad="6350" stA="60000" endA="900" endPos="58000" dir="5400000" sy="-100000" algn="bl" rotWithShape="0"/>
                </a:effectLst>
                <a:latin typeface="Tahoma" panose="020B0604030504040204" pitchFamily="34" charset="0"/>
                <a:ea typeface="Tahoma" panose="020B0604030504040204" pitchFamily="34" charset="0"/>
                <a:cs typeface="Tahoma" panose="020B0604030504040204" pitchFamily="34" charset="0"/>
              </a:rPr>
              <a:t>Introduction:</a:t>
            </a:r>
          </a:p>
        </p:txBody>
      </p:sp>
      <p:sp>
        <p:nvSpPr>
          <p:cNvPr id="3" name="Content Placeholder 2"/>
          <p:cNvSpPr>
            <a:spLocks noGrp="1"/>
          </p:cNvSpPr>
          <p:nvPr>
            <p:ph idx="1"/>
          </p:nvPr>
        </p:nvSpPr>
        <p:spPr>
          <a:xfrm>
            <a:off x="1143317" y="2249487"/>
            <a:ext cx="9905999" cy="3541714"/>
          </a:xfrm>
        </p:spPr>
        <p:txBody>
          <a:bodyPr>
            <a:normAutofit fontScale="97500"/>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	</a:t>
            </a:r>
            <a:r>
              <a:rPr lang="en-US" sz="2800" dirty="0">
                <a:latin typeface="Gill Sans MT" panose="020B0502020104020203" charset="0"/>
                <a:ea typeface="Tahoma" panose="020B0604030504040204" pitchFamily="34" charset="0"/>
                <a:cs typeface="Gill Sans MT" panose="020B0502020104020203" charset="0"/>
              </a:rPr>
              <a:t>Butterfly Mating Optimization is swarm intelligence based algorithm which gives solutions for Multimodal Optimization problems in which we need to find not only the best solutions but,also some of the other possible solutions using butterfly communication strategy.	</a:t>
            </a:r>
            <a:endParaRPr lang="en-US" dirty="0">
              <a:latin typeface="Gill Sans MT" panose="020B0502020104020203" charset="0"/>
              <a:ea typeface="Tahoma" panose="020B0604030504040204" pitchFamily="34" charset="0"/>
              <a:cs typeface="Gill Sans MT" panose="020B0502020104020203" charset="0"/>
            </a:endParaRPr>
          </a:p>
          <a:p>
            <a:pPr marL="0" indent="0">
              <a:buNone/>
            </a:pPr>
            <a:r>
              <a:rPr lang="en-US" sz="3600" dirty="0">
                <a:latin typeface="Gill Sans MT" panose="020B0502020104020203" charset="0"/>
                <a:ea typeface="Tahoma" panose="020B0604030504040204" pitchFamily="34" charset="0"/>
                <a:cs typeface="Gill Sans MT" panose="020B0502020104020203" charset="0"/>
              </a:rPr>
              <a:t>Swarm Intelligence:</a:t>
            </a:r>
            <a:r>
              <a:rPr lang="en-US" sz="2800" dirty="0">
                <a:latin typeface="Gill Sans MT" panose="020B0502020104020203" charset="0"/>
                <a:ea typeface="Tahoma" panose="020B0604030504040204" pitchFamily="34" charset="0"/>
                <a:cs typeface="Gill Sans MT" panose="020B0502020104020203" charset="0"/>
              </a:rPr>
              <a:t> In Nature many groups of organisms to gether achieve a specific task by their collective behavoiur like ant colony,butterfly mating,glowwarm swarm etc., </a:t>
            </a: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afterEffect">
                                  <p:stCondLst>
                                    <p:cond delay="0"/>
                                  </p:stCondLst>
                                  <p:iterate type="lt">
                                    <p:tmPct val="4000"/>
                                  </p:iterate>
                                  <p:childTnLst>
                                    <p:set>
                                      <p:cBhvr override="childStyle">
                                        <p:cTn id="6" dur="500" fill="hold"/>
                                        <p:tgtEl>
                                          <p:spTgt spid="2"/>
                                        </p:tgtEl>
                                        <p:attrNameLst>
                                          <p:attrName>style.color</p:attrName>
                                        </p:attrNameLst>
                                      </p:cBhvr>
                                      <p:to>
                                        <p:clrVal>
                                          <a:schemeClr val="bg1"/>
                                        </p:clrVal>
                                      </p:to>
                                    </p:set>
                                    <p:set>
                                      <p:cBhvr>
                                        <p:cTn id="7" dur="500" fill="hold"/>
                                        <p:tgtEl>
                                          <p:spTgt spid="2"/>
                                        </p:tgtEl>
                                        <p:attrNameLst>
                                          <p:attrName>fillcolor</p:attrName>
                                        </p:attrNameLst>
                                      </p:cBhvr>
                                      <p:to>
                                        <p:clrVal>
                                          <a:schemeClr val="bg1"/>
                                        </p:clrVal>
                                      </p:to>
                                    </p:set>
                                    <p:set>
                                      <p:cBhvr>
                                        <p:cTn id="8" dur="500" fill="hold"/>
                                        <p:tgtEl>
                                          <p:spTgt spid="2"/>
                                        </p:tgtEl>
                                        <p:attrNameLst>
                                          <p:attrName>fill.type</p:attrName>
                                        </p:attrNameLst>
                                      </p:cBhvr>
                                      <p:to>
                                        <p:strVal val="solid"/>
                                      </p:to>
                                    </p:set>
                                  </p:childTnLst>
                                </p:cTn>
                              </p:par>
                            </p:childTnLst>
                          </p:cTn>
                        </p:par>
                        <p:par>
                          <p:cTn id="9" fill="hold">
                            <p:stCondLst>
                              <p:cond delay="740"/>
                            </p:stCondLst>
                            <p:childTnLst>
                              <p:par>
                                <p:cTn id="10" presetID="16" presetClass="emph" presetSubtype="0" fill="hold" grpId="0" nodeType="afterEffect">
                                  <p:stCondLst>
                                    <p:cond delay="0"/>
                                  </p:stCondLst>
                                  <p:iterate type="lt">
                                    <p:tmPct val="4000"/>
                                  </p:iterate>
                                  <p:childTnLst>
                                    <p:set>
                                      <p:cBhvr override="childStyle">
                                        <p:cTn id="11" dur="500" fill="hold"/>
                                        <p:tgtEl>
                                          <p:spTgt spid="3">
                                            <p:txEl>
                                              <p:pRg st="0" end="0"/>
                                            </p:txEl>
                                          </p:spTgt>
                                        </p:tgtEl>
                                        <p:attrNameLst>
                                          <p:attrName>style.color</p:attrName>
                                        </p:attrNameLst>
                                      </p:cBhvr>
                                      <p:to>
                                        <p:clrVal>
                                          <a:schemeClr val="bg1"/>
                                        </p:clrVal>
                                      </p:to>
                                    </p:set>
                                    <p:set>
                                      <p:cBhvr>
                                        <p:cTn id="12" dur="500" fill="hold"/>
                                        <p:tgtEl>
                                          <p:spTgt spid="3">
                                            <p:txEl>
                                              <p:pRg st="0" end="0"/>
                                            </p:txEl>
                                          </p:spTgt>
                                        </p:tgtEl>
                                        <p:attrNameLst>
                                          <p:attrName>fillcolor</p:attrName>
                                        </p:attrNameLst>
                                      </p:cBhvr>
                                      <p:to>
                                        <p:clrVal>
                                          <a:schemeClr val="bg1"/>
                                        </p:clrVal>
                                      </p:to>
                                    </p:set>
                                    <p:set>
                                      <p:cBhvr>
                                        <p:cTn id="13" dur="500" fill="hold"/>
                                        <p:tgtEl>
                                          <p:spTgt spid="3">
                                            <p:txEl>
                                              <p:pRg st="0" end="0"/>
                                            </p:txEl>
                                          </p:spTgt>
                                        </p:tgtEl>
                                        <p:attrNameLst>
                                          <p:attrName>fill.type</p:attrName>
                                        </p:attrNameLst>
                                      </p:cBhvr>
                                      <p:to>
                                        <p:strVal val="solid"/>
                                      </p:to>
                                    </p:set>
                                  </p:childTnLst>
                                </p:cTn>
                              </p:par>
                            </p:childTnLst>
                          </p:cTn>
                        </p:par>
                        <p:par>
                          <p:cTn id="14" fill="hold">
                            <p:stCondLst>
                              <p:cond delay="5800"/>
                            </p:stCondLst>
                            <p:childTnLst>
                              <p:par>
                                <p:cTn id="15" presetID="16" presetClass="emph" presetSubtype="0" fill="hold" grpId="0" nodeType="afterEffect">
                                  <p:stCondLst>
                                    <p:cond delay="0"/>
                                  </p:stCondLst>
                                  <p:iterate type="lt">
                                    <p:tmPct val="4000"/>
                                  </p:iterate>
                                  <p:childTnLst>
                                    <p:set>
                                      <p:cBhvr override="childStyle">
                                        <p:cTn id="16" dur="500" fill="hold"/>
                                        <p:tgtEl>
                                          <p:spTgt spid="3">
                                            <p:txEl>
                                              <p:pRg st="1" end="1"/>
                                            </p:txEl>
                                          </p:spTgt>
                                        </p:tgtEl>
                                        <p:attrNameLst>
                                          <p:attrName>style.color</p:attrName>
                                        </p:attrNameLst>
                                      </p:cBhvr>
                                      <p:to>
                                        <p:clrVal>
                                          <a:schemeClr val="bg1"/>
                                        </p:clrVal>
                                      </p:to>
                                    </p:set>
                                    <p:set>
                                      <p:cBhvr>
                                        <p:cTn id="17" dur="500" fill="hold"/>
                                        <p:tgtEl>
                                          <p:spTgt spid="3">
                                            <p:txEl>
                                              <p:pRg st="1" end="1"/>
                                            </p:txEl>
                                          </p:spTgt>
                                        </p:tgtEl>
                                        <p:attrNameLst>
                                          <p:attrName>fillcolor</p:attrName>
                                        </p:attrNameLst>
                                      </p:cBhvr>
                                      <p:to>
                                        <p:clrVal>
                                          <a:schemeClr val="bg1"/>
                                        </p:clrVal>
                                      </p:to>
                                    </p:set>
                                    <p:set>
                                      <p:cBhvr>
                                        <p:cTn id="18"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921067" y="734060"/>
            <a:ext cx="10349865" cy="6123940"/>
          </a:xfrm>
          <a:prstGeom prst="rect">
            <a:avLst/>
          </a:prstGeom>
          <a:noFill/>
          <a:ln w="9525">
            <a:noFill/>
          </a:ln>
        </p:spPr>
        <p:txBody>
          <a:bodyPr wrap="square">
            <a:spAutoFit/>
          </a:bodyPr>
          <a:lstStyle/>
          <a:p>
            <a:pPr indent="0"/>
            <a:r>
              <a:rPr lang="en-US" sz="4400" b="0" dirty="0">
                <a:latin typeface="Calibri" panose="020F0502020204030204" charset="0"/>
                <a:cs typeface="Times New Roman" panose="02020603050405020304" charset="0"/>
              </a:rPr>
              <a:t>Description of BMO Algorithm:-</a:t>
            </a:r>
            <a:endParaRPr lang="en-US" sz="4000" b="0" dirty="0">
              <a:latin typeface="Calibri" panose="020F0502020204030204" charset="0"/>
              <a:cs typeface="Times New Roman" panose="02020603050405020304" charset="0"/>
            </a:endParaRPr>
          </a:p>
          <a:p>
            <a:pPr indent="0"/>
            <a:endParaRPr lang="en-US" sz="4000" b="0" dirty="0">
              <a:latin typeface="Calibri" panose="020F0502020204030204" charset="0"/>
              <a:cs typeface="Times New Roman" panose="02020603050405020304" charset="0"/>
            </a:endParaRPr>
          </a:p>
          <a:p>
            <a:pPr marL="457200" indent="-457200">
              <a:buFont typeface="Wingdings" panose="05000000000000000000" charset="0"/>
              <a:buChar char="§"/>
            </a:pPr>
            <a:r>
              <a:rPr lang="en-US" sz="2800" b="0" dirty="0">
                <a:latin typeface="Calibri" panose="020F0502020204030204" charset="0"/>
                <a:cs typeface="Times New Roman" panose="02020603050405020304" charset="0"/>
              </a:rPr>
              <a:t>While communicating using patrolling butterflies mainly use UV reflectance  (by males) and absorbance (by females) mechanism for mating. This proposed  “Butterfly Mating Optimization ” .</a:t>
            </a:r>
          </a:p>
          <a:p>
            <a:pPr indent="0">
              <a:buFont typeface="Wingdings" panose="05000000000000000000" charset="0"/>
              <a:buNone/>
            </a:pPr>
            <a:endParaRPr lang="en-US" sz="2800" b="0" dirty="0">
              <a:latin typeface="Calibri" panose="020F0502020204030204" charset="0"/>
              <a:cs typeface="Times New Roman" panose="02020603050405020304" charset="0"/>
            </a:endParaRPr>
          </a:p>
          <a:p>
            <a:pPr marL="457200" indent="-457200">
              <a:buFont typeface="Wingdings" panose="05000000000000000000" charset="0"/>
              <a:buChar char="§"/>
            </a:pPr>
            <a:r>
              <a:rPr lang="en-US" sz="2800" b="0" dirty="0">
                <a:latin typeface="Calibri" panose="020F0502020204030204" charset="0"/>
                <a:cs typeface="Times New Roman" panose="02020603050405020304" charset="0"/>
              </a:rPr>
              <a:t> Assumes that there is no differentiation among males and females and every butterfly reflects UV it has got and absorbs UV that it receives from all the remaining butterflies simultaneously. Hence this algorithm suggests a meta –butterfly model which replaces  “ Butterfly in the natural environment ” with  “ </a:t>
            </a:r>
            <a:r>
              <a:rPr lang="en-US" sz="2800" b="0" dirty="0" err="1">
                <a:latin typeface="Calibri" panose="020F0502020204030204" charset="0"/>
                <a:cs typeface="Times New Roman" panose="02020603050405020304" charset="0"/>
              </a:rPr>
              <a:t>Bfly</a:t>
            </a:r>
            <a:r>
              <a:rPr lang="en-US" sz="2800" b="0" dirty="0">
                <a:latin typeface="Calibri" panose="020F0502020204030204" charset="0"/>
                <a:cs typeface="Times New Roman" panose="02020603050405020304" charset="0"/>
              </a:rPr>
              <a:t> bots in the search space ”. </a:t>
            </a:r>
          </a:p>
          <a:p>
            <a:endParaRPr lang="en-US" sz="2800" b="0" dirty="0">
              <a:latin typeface="Calibri" panose="020F05020202040302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00"/>
                                        </p:tgtEl>
                                        <p:attrNameLst>
                                          <p:attrName>style.color</p:attrName>
                                        </p:attrNameLst>
                                      </p:cBhvr>
                                      <p:to>
                                        <p:clrVal>
                                          <a:schemeClr val="bg1"/>
                                        </p:clrVal>
                                      </p:to>
                                    </p:set>
                                    <p:set>
                                      <p:cBhvr>
                                        <p:cTn id="7" dur="500" fill="hold"/>
                                        <p:tgtEl>
                                          <p:spTgt spid="100"/>
                                        </p:tgtEl>
                                        <p:attrNameLst>
                                          <p:attrName>fillcolor</p:attrName>
                                        </p:attrNameLst>
                                      </p:cBhvr>
                                      <p:to>
                                        <p:clrVal>
                                          <a:schemeClr val="bg1"/>
                                        </p:clrVal>
                                      </p:to>
                                    </p:set>
                                    <p:set>
                                      <p:cBhvr>
                                        <p:cTn id="8" dur="500" fill="hold"/>
                                        <p:tgtEl>
                                          <p:spTgt spid="1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Times New Roman" panose="02020603050405020304" charset="0"/>
                <a:cs typeface="Times New Roman" panose="02020603050405020304" charset="0"/>
              </a:rPr>
              <a:t>AlGORITHM Phases:</a:t>
            </a:r>
            <a:endParaRPr lang="en-US" sz="4400" dirty="0">
              <a:solidFill>
                <a:schemeClr val="bg1"/>
              </a:solidFill>
              <a:latin typeface="Times New Roman" panose="02020603050405020304" charset="0"/>
              <a:cs typeface="Times New Roman" panose="02020603050405020304" charset="0"/>
              <a:sym typeface="+mn-ea"/>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38110591"/>
              </p:ext>
            </p:extLst>
          </p:nvPr>
        </p:nvGraphicFramePr>
        <p:xfrm>
          <a:off x="108045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2" nodeType="clickEffect">
                                  <p:stCondLst>
                                    <p:cond delay="0"/>
                                  </p:stCondLst>
                                  <p:childTnLst>
                                    <p:set>
                                      <p:cBhvr>
                                        <p:cTn id="6" dur="1" fill="hold">
                                          <p:stCondLst>
                                            <p:cond delay="0"/>
                                          </p:stCondLst>
                                        </p:cTn>
                                        <p:tgtEl>
                                          <p:spTgt spid="4">
                                            <p:graphicEl>
                                              <a:dgm id="{B50CBD4A-79B3-493D-9F5B-F1E700129C3F}"/>
                                            </p:graphicEl>
                                          </p:spTgt>
                                        </p:tgtEl>
                                        <p:attrNameLst>
                                          <p:attrName>style.visibility</p:attrName>
                                        </p:attrNameLst>
                                      </p:cBhvr>
                                      <p:to>
                                        <p:strVal val="visible"/>
                                      </p:to>
                                    </p:set>
                                    <p:anim calcmode="lin" valueType="num">
                                      <p:cBhvr additive="base">
                                        <p:cTn id="7" dur="3000" fill="hold"/>
                                        <p:tgtEl>
                                          <p:spTgt spid="4">
                                            <p:graphicEl>
                                              <a:dgm id="{B50CBD4A-79B3-493D-9F5B-F1E700129C3F}"/>
                                            </p:graphicEl>
                                          </p:spTgt>
                                        </p:tgtEl>
                                        <p:attrNameLst>
                                          <p:attrName>ppt_x</p:attrName>
                                        </p:attrNameLst>
                                      </p:cBhvr>
                                      <p:tavLst>
                                        <p:tav tm="0">
                                          <p:val>
                                            <p:strVal val="#ppt_x"/>
                                          </p:val>
                                        </p:tav>
                                        <p:tav tm="100000">
                                          <p:val>
                                            <p:strVal val="#ppt_x"/>
                                          </p:val>
                                        </p:tav>
                                      </p:tavLst>
                                    </p:anim>
                                    <p:anim calcmode="lin" valueType="num">
                                      <p:cBhvr additive="base">
                                        <p:cTn id="8" dur="3000" fill="hold"/>
                                        <p:tgtEl>
                                          <p:spTgt spid="4">
                                            <p:graphicEl>
                                              <a:dgm id="{B50CBD4A-79B3-493D-9F5B-F1E700129C3F}"/>
                                            </p:graphicEl>
                                          </p:spTgt>
                                        </p:tgtEl>
                                        <p:attrNameLst>
                                          <p:attrName>ppt_y</p:attrName>
                                        </p:attrNameLst>
                                      </p:cBhvr>
                                      <p:tavLst>
                                        <p:tav tm="0">
                                          <p:val>
                                            <p:strVal val="1+#ppt_h/2"/>
                                          </p:val>
                                        </p:tav>
                                        <p:tav tm="100000">
                                          <p:val>
                                            <p:strVal val="#ppt_y"/>
                                          </p:val>
                                        </p:tav>
                                      </p:tavLst>
                                    </p:anim>
                                  </p:childTnLst>
                                </p:cTn>
                              </p:par>
                              <p:par>
                                <p:cTn id="9" presetID="7" presetClass="entr" presetSubtype="4" fill="hold" grpId="2" nodeType="withEffect">
                                  <p:stCondLst>
                                    <p:cond delay="0"/>
                                  </p:stCondLst>
                                  <p:childTnLst>
                                    <p:set>
                                      <p:cBhvr>
                                        <p:cTn id="10" dur="1" fill="hold">
                                          <p:stCondLst>
                                            <p:cond delay="0"/>
                                          </p:stCondLst>
                                        </p:cTn>
                                        <p:tgtEl>
                                          <p:spTgt spid="4">
                                            <p:graphicEl>
                                              <a:dgm id="{46653B65-AB2F-425D-A086-A29338DAEF8D}"/>
                                            </p:graphicEl>
                                          </p:spTgt>
                                        </p:tgtEl>
                                        <p:attrNameLst>
                                          <p:attrName>style.visibility</p:attrName>
                                        </p:attrNameLst>
                                      </p:cBhvr>
                                      <p:to>
                                        <p:strVal val="visible"/>
                                      </p:to>
                                    </p:set>
                                    <p:anim calcmode="lin" valueType="num">
                                      <p:cBhvr additive="base">
                                        <p:cTn id="11" dur="3000" fill="hold"/>
                                        <p:tgtEl>
                                          <p:spTgt spid="4">
                                            <p:graphicEl>
                                              <a:dgm id="{46653B65-AB2F-425D-A086-A29338DAEF8D}"/>
                                            </p:graphicEl>
                                          </p:spTgt>
                                        </p:tgtEl>
                                        <p:attrNameLst>
                                          <p:attrName>ppt_x</p:attrName>
                                        </p:attrNameLst>
                                      </p:cBhvr>
                                      <p:tavLst>
                                        <p:tav tm="0">
                                          <p:val>
                                            <p:strVal val="#ppt_x"/>
                                          </p:val>
                                        </p:tav>
                                        <p:tav tm="100000">
                                          <p:val>
                                            <p:strVal val="#ppt_x"/>
                                          </p:val>
                                        </p:tav>
                                      </p:tavLst>
                                    </p:anim>
                                    <p:anim calcmode="lin" valueType="num">
                                      <p:cBhvr additive="base">
                                        <p:cTn id="12" dur="3000" fill="hold"/>
                                        <p:tgtEl>
                                          <p:spTgt spid="4">
                                            <p:graphicEl>
                                              <a:dgm id="{46653B65-AB2F-425D-A086-A29338DAEF8D}"/>
                                            </p:graphicEl>
                                          </p:spTgt>
                                        </p:tgtEl>
                                        <p:attrNameLst>
                                          <p:attrName>ppt_y</p:attrName>
                                        </p:attrNameLst>
                                      </p:cBhvr>
                                      <p:tavLst>
                                        <p:tav tm="0">
                                          <p:val>
                                            <p:strVal val="1+#ppt_h/2"/>
                                          </p:val>
                                        </p:tav>
                                        <p:tav tm="100000">
                                          <p:val>
                                            <p:strVal val="#ppt_y"/>
                                          </p:val>
                                        </p:tav>
                                      </p:tavLst>
                                    </p:anim>
                                  </p:childTnLst>
                                </p:cTn>
                              </p:par>
                              <p:par>
                                <p:cTn id="13" presetID="7" presetClass="entr" presetSubtype="4" fill="hold" grpId="2" nodeType="withEffect">
                                  <p:stCondLst>
                                    <p:cond delay="0"/>
                                  </p:stCondLst>
                                  <p:childTnLst>
                                    <p:set>
                                      <p:cBhvr>
                                        <p:cTn id="14" dur="1" fill="hold">
                                          <p:stCondLst>
                                            <p:cond delay="0"/>
                                          </p:stCondLst>
                                        </p:cTn>
                                        <p:tgtEl>
                                          <p:spTgt spid="4">
                                            <p:graphicEl>
                                              <a:dgm id="{6FB9694A-6C63-4B23-90F6-4F208C00D399}"/>
                                            </p:graphicEl>
                                          </p:spTgt>
                                        </p:tgtEl>
                                        <p:attrNameLst>
                                          <p:attrName>style.visibility</p:attrName>
                                        </p:attrNameLst>
                                      </p:cBhvr>
                                      <p:to>
                                        <p:strVal val="visible"/>
                                      </p:to>
                                    </p:set>
                                    <p:anim calcmode="lin" valueType="num">
                                      <p:cBhvr additive="base">
                                        <p:cTn id="15" dur="3000" fill="hold"/>
                                        <p:tgtEl>
                                          <p:spTgt spid="4">
                                            <p:graphicEl>
                                              <a:dgm id="{6FB9694A-6C63-4B23-90F6-4F208C00D399}"/>
                                            </p:graphicEl>
                                          </p:spTgt>
                                        </p:tgtEl>
                                        <p:attrNameLst>
                                          <p:attrName>ppt_x</p:attrName>
                                        </p:attrNameLst>
                                      </p:cBhvr>
                                      <p:tavLst>
                                        <p:tav tm="0">
                                          <p:val>
                                            <p:strVal val="#ppt_x"/>
                                          </p:val>
                                        </p:tav>
                                        <p:tav tm="100000">
                                          <p:val>
                                            <p:strVal val="#ppt_x"/>
                                          </p:val>
                                        </p:tav>
                                      </p:tavLst>
                                    </p:anim>
                                    <p:anim calcmode="lin" valueType="num">
                                      <p:cBhvr additive="base">
                                        <p:cTn id="16" dur="3000" fill="hold"/>
                                        <p:tgtEl>
                                          <p:spTgt spid="4">
                                            <p:graphicEl>
                                              <a:dgm id="{6FB9694A-6C63-4B23-90F6-4F208C00D399}"/>
                                            </p:graphicEl>
                                          </p:spTgt>
                                        </p:tgtEl>
                                        <p:attrNameLst>
                                          <p:attrName>ppt_y</p:attrName>
                                        </p:attrNameLst>
                                      </p:cBhvr>
                                      <p:tavLst>
                                        <p:tav tm="0">
                                          <p:val>
                                            <p:strVal val="1+#ppt_h/2"/>
                                          </p:val>
                                        </p:tav>
                                        <p:tav tm="100000">
                                          <p:val>
                                            <p:strVal val="#ppt_y"/>
                                          </p:val>
                                        </p:tav>
                                      </p:tavLst>
                                    </p:anim>
                                  </p:childTnLst>
                                </p:cTn>
                              </p:par>
                              <p:par>
                                <p:cTn id="17" presetID="7" presetClass="entr" presetSubtype="4" fill="hold" grpId="2" nodeType="withEffect">
                                  <p:stCondLst>
                                    <p:cond delay="0"/>
                                  </p:stCondLst>
                                  <p:childTnLst>
                                    <p:set>
                                      <p:cBhvr>
                                        <p:cTn id="18" dur="1" fill="hold">
                                          <p:stCondLst>
                                            <p:cond delay="0"/>
                                          </p:stCondLst>
                                        </p:cTn>
                                        <p:tgtEl>
                                          <p:spTgt spid="4">
                                            <p:graphicEl>
                                              <a:dgm id="{3230722F-B757-4673-BD2F-9D4BAB5CEE8D}"/>
                                            </p:graphicEl>
                                          </p:spTgt>
                                        </p:tgtEl>
                                        <p:attrNameLst>
                                          <p:attrName>style.visibility</p:attrName>
                                        </p:attrNameLst>
                                      </p:cBhvr>
                                      <p:to>
                                        <p:strVal val="visible"/>
                                      </p:to>
                                    </p:set>
                                    <p:anim calcmode="lin" valueType="num">
                                      <p:cBhvr additive="base">
                                        <p:cTn id="19" dur="3000" fill="hold"/>
                                        <p:tgtEl>
                                          <p:spTgt spid="4">
                                            <p:graphicEl>
                                              <a:dgm id="{3230722F-B757-4673-BD2F-9D4BAB5CEE8D}"/>
                                            </p:graphicEl>
                                          </p:spTgt>
                                        </p:tgtEl>
                                        <p:attrNameLst>
                                          <p:attrName>ppt_x</p:attrName>
                                        </p:attrNameLst>
                                      </p:cBhvr>
                                      <p:tavLst>
                                        <p:tav tm="0">
                                          <p:val>
                                            <p:strVal val="#ppt_x"/>
                                          </p:val>
                                        </p:tav>
                                        <p:tav tm="100000">
                                          <p:val>
                                            <p:strVal val="#ppt_x"/>
                                          </p:val>
                                        </p:tav>
                                      </p:tavLst>
                                    </p:anim>
                                    <p:anim calcmode="lin" valueType="num">
                                      <p:cBhvr additive="base">
                                        <p:cTn id="20" dur="3000" fill="hold"/>
                                        <p:tgtEl>
                                          <p:spTgt spid="4">
                                            <p:graphicEl>
                                              <a:dgm id="{3230722F-B757-4673-BD2F-9D4BAB5CEE8D}"/>
                                            </p:graphicEl>
                                          </p:spTgt>
                                        </p:tgtEl>
                                        <p:attrNameLst>
                                          <p:attrName>ppt_y</p:attrName>
                                        </p:attrNameLst>
                                      </p:cBhvr>
                                      <p:tavLst>
                                        <p:tav tm="0">
                                          <p:val>
                                            <p:strVal val="1+#ppt_h/2"/>
                                          </p:val>
                                        </p:tav>
                                        <p:tav tm="100000">
                                          <p:val>
                                            <p:strVal val="#ppt_y"/>
                                          </p:val>
                                        </p:tav>
                                      </p:tavLst>
                                    </p:anim>
                                  </p:childTnLst>
                                </p:cTn>
                              </p:par>
                              <p:par>
                                <p:cTn id="21" presetID="7" presetClass="entr" presetSubtype="4" fill="hold" grpId="2" nodeType="withEffect">
                                  <p:stCondLst>
                                    <p:cond delay="0"/>
                                  </p:stCondLst>
                                  <p:childTnLst>
                                    <p:set>
                                      <p:cBhvr>
                                        <p:cTn id="22" dur="1" fill="hold">
                                          <p:stCondLst>
                                            <p:cond delay="0"/>
                                          </p:stCondLst>
                                        </p:cTn>
                                        <p:tgtEl>
                                          <p:spTgt spid="4">
                                            <p:graphicEl>
                                              <a:dgm id="{329ECF1A-78BE-41CB-B252-8011825B67CD}"/>
                                            </p:graphicEl>
                                          </p:spTgt>
                                        </p:tgtEl>
                                        <p:attrNameLst>
                                          <p:attrName>style.visibility</p:attrName>
                                        </p:attrNameLst>
                                      </p:cBhvr>
                                      <p:to>
                                        <p:strVal val="visible"/>
                                      </p:to>
                                    </p:set>
                                    <p:anim calcmode="lin" valueType="num">
                                      <p:cBhvr additive="base">
                                        <p:cTn id="23" dur="3000" fill="hold"/>
                                        <p:tgtEl>
                                          <p:spTgt spid="4">
                                            <p:graphicEl>
                                              <a:dgm id="{329ECF1A-78BE-41CB-B252-8011825B67CD}"/>
                                            </p:graphicEl>
                                          </p:spTgt>
                                        </p:tgtEl>
                                        <p:attrNameLst>
                                          <p:attrName>ppt_x</p:attrName>
                                        </p:attrNameLst>
                                      </p:cBhvr>
                                      <p:tavLst>
                                        <p:tav tm="0">
                                          <p:val>
                                            <p:strVal val="#ppt_x"/>
                                          </p:val>
                                        </p:tav>
                                        <p:tav tm="100000">
                                          <p:val>
                                            <p:strVal val="#ppt_x"/>
                                          </p:val>
                                        </p:tav>
                                      </p:tavLst>
                                    </p:anim>
                                    <p:anim calcmode="lin" valueType="num">
                                      <p:cBhvr additive="base">
                                        <p:cTn id="24" dur="3000" fill="hold"/>
                                        <p:tgtEl>
                                          <p:spTgt spid="4">
                                            <p:graphicEl>
                                              <a:dgm id="{329ECF1A-78BE-41CB-B252-8011825B67CD}"/>
                                            </p:graphicEl>
                                          </p:spTgt>
                                        </p:tgtEl>
                                        <p:attrNameLst>
                                          <p:attrName>ppt_y</p:attrName>
                                        </p:attrNameLst>
                                      </p:cBhvr>
                                      <p:tavLst>
                                        <p:tav tm="0">
                                          <p:val>
                                            <p:strVal val="1+#ppt_h/2"/>
                                          </p:val>
                                        </p:tav>
                                        <p:tav tm="100000">
                                          <p:val>
                                            <p:strVal val="#ppt_y"/>
                                          </p:val>
                                        </p:tav>
                                      </p:tavLst>
                                    </p:anim>
                                  </p:childTnLst>
                                </p:cTn>
                              </p:par>
                              <p:par>
                                <p:cTn id="25" presetID="7" presetClass="entr" presetSubtype="4" fill="hold" grpId="2" nodeType="withEffect">
                                  <p:stCondLst>
                                    <p:cond delay="0"/>
                                  </p:stCondLst>
                                  <p:childTnLst>
                                    <p:set>
                                      <p:cBhvr>
                                        <p:cTn id="26" dur="1" fill="hold">
                                          <p:stCondLst>
                                            <p:cond delay="0"/>
                                          </p:stCondLst>
                                        </p:cTn>
                                        <p:tgtEl>
                                          <p:spTgt spid="4">
                                            <p:graphicEl>
                                              <a:dgm id="{8A3FE5E4-2689-4041-B2C5-C63BC276A3EF}"/>
                                            </p:graphicEl>
                                          </p:spTgt>
                                        </p:tgtEl>
                                        <p:attrNameLst>
                                          <p:attrName>style.visibility</p:attrName>
                                        </p:attrNameLst>
                                      </p:cBhvr>
                                      <p:to>
                                        <p:strVal val="visible"/>
                                      </p:to>
                                    </p:set>
                                    <p:anim calcmode="lin" valueType="num">
                                      <p:cBhvr additive="base">
                                        <p:cTn id="27" dur="3000" fill="hold"/>
                                        <p:tgtEl>
                                          <p:spTgt spid="4">
                                            <p:graphicEl>
                                              <a:dgm id="{8A3FE5E4-2689-4041-B2C5-C63BC276A3EF}"/>
                                            </p:graphicEl>
                                          </p:spTgt>
                                        </p:tgtEl>
                                        <p:attrNameLst>
                                          <p:attrName>ppt_x</p:attrName>
                                        </p:attrNameLst>
                                      </p:cBhvr>
                                      <p:tavLst>
                                        <p:tav tm="0">
                                          <p:val>
                                            <p:strVal val="#ppt_x"/>
                                          </p:val>
                                        </p:tav>
                                        <p:tav tm="100000">
                                          <p:val>
                                            <p:strVal val="#ppt_x"/>
                                          </p:val>
                                        </p:tav>
                                      </p:tavLst>
                                    </p:anim>
                                    <p:anim calcmode="lin" valueType="num">
                                      <p:cBhvr additive="base">
                                        <p:cTn id="28" dur="3000" fill="hold"/>
                                        <p:tgtEl>
                                          <p:spTgt spid="4">
                                            <p:graphicEl>
                                              <a:dgm id="{8A3FE5E4-2689-4041-B2C5-C63BC276A3EF}"/>
                                            </p:graphicEl>
                                          </p:spTgt>
                                        </p:tgtEl>
                                        <p:attrNameLst>
                                          <p:attrName>ppt_y</p:attrName>
                                        </p:attrNameLst>
                                      </p:cBhvr>
                                      <p:tavLst>
                                        <p:tav tm="0">
                                          <p:val>
                                            <p:strVal val="1+#ppt_h/2"/>
                                          </p:val>
                                        </p:tav>
                                        <p:tav tm="100000">
                                          <p:val>
                                            <p:strVal val="#ppt_y"/>
                                          </p:val>
                                        </p:tav>
                                      </p:tavLst>
                                    </p:anim>
                                  </p:childTnLst>
                                </p:cTn>
                              </p:par>
                              <p:par>
                                <p:cTn id="29" presetID="7" presetClass="entr" presetSubtype="4" fill="hold" grpId="2" nodeType="withEffect">
                                  <p:stCondLst>
                                    <p:cond delay="0"/>
                                  </p:stCondLst>
                                  <p:childTnLst>
                                    <p:set>
                                      <p:cBhvr>
                                        <p:cTn id="30" dur="1" fill="hold">
                                          <p:stCondLst>
                                            <p:cond delay="0"/>
                                          </p:stCondLst>
                                        </p:cTn>
                                        <p:tgtEl>
                                          <p:spTgt spid="4">
                                            <p:graphicEl>
                                              <a:dgm id="{A66EBD3D-E7C5-421C-B8B5-728648057DDC}"/>
                                            </p:graphicEl>
                                          </p:spTgt>
                                        </p:tgtEl>
                                        <p:attrNameLst>
                                          <p:attrName>style.visibility</p:attrName>
                                        </p:attrNameLst>
                                      </p:cBhvr>
                                      <p:to>
                                        <p:strVal val="visible"/>
                                      </p:to>
                                    </p:set>
                                    <p:anim calcmode="lin" valueType="num">
                                      <p:cBhvr additive="base">
                                        <p:cTn id="31" dur="3000" fill="hold"/>
                                        <p:tgtEl>
                                          <p:spTgt spid="4">
                                            <p:graphicEl>
                                              <a:dgm id="{A66EBD3D-E7C5-421C-B8B5-728648057DDC}"/>
                                            </p:graphicEl>
                                          </p:spTgt>
                                        </p:tgtEl>
                                        <p:attrNameLst>
                                          <p:attrName>ppt_x</p:attrName>
                                        </p:attrNameLst>
                                      </p:cBhvr>
                                      <p:tavLst>
                                        <p:tav tm="0">
                                          <p:val>
                                            <p:strVal val="#ppt_x"/>
                                          </p:val>
                                        </p:tav>
                                        <p:tav tm="100000">
                                          <p:val>
                                            <p:strVal val="#ppt_x"/>
                                          </p:val>
                                        </p:tav>
                                      </p:tavLst>
                                    </p:anim>
                                    <p:anim calcmode="lin" valueType="num">
                                      <p:cBhvr additive="base">
                                        <p:cTn id="32" dur="3000" fill="hold"/>
                                        <p:tgtEl>
                                          <p:spTgt spid="4">
                                            <p:graphicEl>
                                              <a:dgm id="{A66EBD3D-E7C5-421C-B8B5-728648057DDC}"/>
                                            </p:graphicEl>
                                          </p:spTgt>
                                        </p:tgtEl>
                                        <p:attrNameLst>
                                          <p:attrName>ppt_y</p:attrName>
                                        </p:attrNameLst>
                                      </p:cBhvr>
                                      <p:tavLst>
                                        <p:tav tm="0">
                                          <p:val>
                                            <p:strVal val="1+#ppt_h/2"/>
                                          </p:val>
                                        </p:tav>
                                        <p:tav tm="100000">
                                          <p:val>
                                            <p:strVal val="#ppt_y"/>
                                          </p:val>
                                        </p:tav>
                                      </p:tavLst>
                                    </p:anim>
                                  </p:childTnLst>
                                </p:cTn>
                              </p:par>
                              <p:par>
                                <p:cTn id="33" presetID="7" presetClass="entr" presetSubtype="4" fill="hold" grpId="2" nodeType="withEffect">
                                  <p:stCondLst>
                                    <p:cond delay="0"/>
                                  </p:stCondLst>
                                  <p:childTnLst>
                                    <p:set>
                                      <p:cBhvr>
                                        <p:cTn id="34" dur="1" fill="hold">
                                          <p:stCondLst>
                                            <p:cond delay="0"/>
                                          </p:stCondLst>
                                        </p:cTn>
                                        <p:tgtEl>
                                          <p:spTgt spid="4">
                                            <p:graphicEl>
                                              <a:dgm id="{1C763A21-352A-41D1-A2E2-E305DABA275D}"/>
                                            </p:graphicEl>
                                          </p:spTgt>
                                        </p:tgtEl>
                                        <p:attrNameLst>
                                          <p:attrName>style.visibility</p:attrName>
                                        </p:attrNameLst>
                                      </p:cBhvr>
                                      <p:to>
                                        <p:strVal val="visible"/>
                                      </p:to>
                                    </p:set>
                                    <p:anim calcmode="lin" valueType="num">
                                      <p:cBhvr additive="base">
                                        <p:cTn id="35" dur="3000" fill="hold"/>
                                        <p:tgtEl>
                                          <p:spTgt spid="4">
                                            <p:graphicEl>
                                              <a:dgm id="{1C763A21-352A-41D1-A2E2-E305DABA275D}"/>
                                            </p:graphicEl>
                                          </p:spTgt>
                                        </p:tgtEl>
                                        <p:attrNameLst>
                                          <p:attrName>ppt_x</p:attrName>
                                        </p:attrNameLst>
                                      </p:cBhvr>
                                      <p:tavLst>
                                        <p:tav tm="0">
                                          <p:val>
                                            <p:strVal val="#ppt_x"/>
                                          </p:val>
                                        </p:tav>
                                        <p:tav tm="100000">
                                          <p:val>
                                            <p:strVal val="#ppt_x"/>
                                          </p:val>
                                        </p:tav>
                                      </p:tavLst>
                                    </p:anim>
                                    <p:anim calcmode="lin" valueType="num">
                                      <p:cBhvr additive="base">
                                        <p:cTn id="36" dur="3000" fill="hold"/>
                                        <p:tgtEl>
                                          <p:spTgt spid="4">
                                            <p:graphicEl>
                                              <a:dgm id="{1C763A21-352A-41D1-A2E2-E305DABA275D}"/>
                                            </p:graphicEl>
                                          </p:spTgt>
                                        </p:tgtEl>
                                        <p:attrNameLst>
                                          <p:attrName>ppt_y</p:attrName>
                                        </p:attrNameLst>
                                      </p:cBhvr>
                                      <p:tavLst>
                                        <p:tav tm="0">
                                          <p:val>
                                            <p:strVal val="1+#ppt_h/2"/>
                                          </p:val>
                                        </p:tav>
                                        <p:tav tm="100000">
                                          <p:val>
                                            <p:strVal val="#ppt_y"/>
                                          </p:val>
                                        </p:tav>
                                      </p:tavLst>
                                    </p:anim>
                                  </p:childTnLst>
                                </p:cTn>
                              </p:par>
                              <p:par>
                                <p:cTn id="37" presetID="7" presetClass="entr" presetSubtype="4" fill="hold" grpId="2" nodeType="withEffect">
                                  <p:stCondLst>
                                    <p:cond delay="0"/>
                                  </p:stCondLst>
                                  <p:childTnLst>
                                    <p:set>
                                      <p:cBhvr>
                                        <p:cTn id="38" dur="1" fill="hold">
                                          <p:stCondLst>
                                            <p:cond delay="0"/>
                                          </p:stCondLst>
                                        </p:cTn>
                                        <p:tgtEl>
                                          <p:spTgt spid="4">
                                            <p:graphicEl>
                                              <a:dgm id="{95E0557D-F0A1-4F38-8083-55DE7503164F}"/>
                                            </p:graphicEl>
                                          </p:spTgt>
                                        </p:tgtEl>
                                        <p:attrNameLst>
                                          <p:attrName>style.visibility</p:attrName>
                                        </p:attrNameLst>
                                      </p:cBhvr>
                                      <p:to>
                                        <p:strVal val="visible"/>
                                      </p:to>
                                    </p:set>
                                    <p:anim calcmode="lin" valueType="num">
                                      <p:cBhvr additive="base">
                                        <p:cTn id="39" dur="3000" fill="hold"/>
                                        <p:tgtEl>
                                          <p:spTgt spid="4">
                                            <p:graphicEl>
                                              <a:dgm id="{95E0557D-F0A1-4F38-8083-55DE7503164F}"/>
                                            </p:graphicEl>
                                          </p:spTgt>
                                        </p:tgtEl>
                                        <p:attrNameLst>
                                          <p:attrName>ppt_x</p:attrName>
                                        </p:attrNameLst>
                                      </p:cBhvr>
                                      <p:tavLst>
                                        <p:tav tm="0">
                                          <p:val>
                                            <p:strVal val="#ppt_x"/>
                                          </p:val>
                                        </p:tav>
                                        <p:tav tm="100000">
                                          <p:val>
                                            <p:strVal val="#ppt_x"/>
                                          </p:val>
                                        </p:tav>
                                      </p:tavLst>
                                    </p:anim>
                                    <p:anim calcmode="lin" valueType="num">
                                      <p:cBhvr additive="base">
                                        <p:cTn id="40" dur="3000" fill="hold"/>
                                        <p:tgtEl>
                                          <p:spTgt spid="4">
                                            <p:graphicEl>
                                              <a:dgm id="{95E0557D-F0A1-4F38-8083-55DE7503164F}"/>
                                            </p:graphicEl>
                                          </p:spTgt>
                                        </p:tgtEl>
                                        <p:attrNameLst>
                                          <p:attrName>ppt_y</p:attrName>
                                        </p:attrNameLst>
                                      </p:cBhvr>
                                      <p:tavLst>
                                        <p:tav tm="0">
                                          <p:val>
                                            <p:strVal val="1+#ppt_h/2"/>
                                          </p:val>
                                        </p:tav>
                                        <p:tav tm="100000">
                                          <p:val>
                                            <p:strVal val="#ppt_y"/>
                                          </p:val>
                                        </p:tav>
                                      </p:tavLst>
                                    </p:anim>
                                  </p:childTnLst>
                                </p:cTn>
                              </p:par>
                              <p:par>
                                <p:cTn id="41" presetID="7" presetClass="entr" presetSubtype="4" fill="hold" grpId="2" nodeType="withEffect">
                                  <p:stCondLst>
                                    <p:cond delay="0"/>
                                  </p:stCondLst>
                                  <p:childTnLst>
                                    <p:set>
                                      <p:cBhvr>
                                        <p:cTn id="42" dur="1" fill="hold">
                                          <p:stCondLst>
                                            <p:cond delay="0"/>
                                          </p:stCondLst>
                                        </p:cTn>
                                        <p:tgtEl>
                                          <p:spTgt spid="4">
                                            <p:graphicEl>
                                              <a:dgm id="{B9324B26-5FF5-4FF7-9073-66103CBE8481}"/>
                                            </p:graphicEl>
                                          </p:spTgt>
                                        </p:tgtEl>
                                        <p:attrNameLst>
                                          <p:attrName>style.visibility</p:attrName>
                                        </p:attrNameLst>
                                      </p:cBhvr>
                                      <p:to>
                                        <p:strVal val="visible"/>
                                      </p:to>
                                    </p:set>
                                    <p:anim calcmode="lin" valueType="num">
                                      <p:cBhvr additive="base">
                                        <p:cTn id="43" dur="3000" fill="hold"/>
                                        <p:tgtEl>
                                          <p:spTgt spid="4">
                                            <p:graphicEl>
                                              <a:dgm id="{B9324B26-5FF5-4FF7-9073-66103CBE8481}"/>
                                            </p:graphicEl>
                                          </p:spTgt>
                                        </p:tgtEl>
                                        <p:attrNameLst>
                                          <p:attrName>ppt_x</p:attrName>
                                        </p:attrNameLst>
                                      </p:cBhvr>
                                      <p:tavLst>
                                        <p:tav tm="0">
                                          <p:val>
                                            <p:strVal val="#ppt_x"/>
                                          </p:val>
                                        </p:tav>
                                        <p:tav tm="100000">
                                          <p:val>
                                            <p:strVal val="#ppt_x"/>
                                          </p:val>
                                        </p:tav>
                                      </p:tavLst>
                                    </p:anim>
                                    <p:anim calcmode="lin" valueType="num">
                                      <p:cBhvr additive="base">
                                        <p:cTn id="44" dur="3000" fill="hold"/>
                                        <p:tgtEl>
                                          <p:spTgt spid="4">
                                            <p:graphicEl>
                                              <a:dgm id="{B9324B26-5FF5-4FF7-9073-66103CBE8481}"/>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2" uiExpand="1">
        <p:bldSub>
          <a:bldDgm/>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683" y="157508"/>
            <a:ext cx="9905998" cy="1478570"/>
          </a:xfrm>
        </p:spPr>
        <p:txBody>
          <a:bodyPr>
            <a:normAutofit/>
          </a:bodyPr>
          <a:lstStyle/>
          <a:p>
            <a:r>
              <a:rPr lang="en-US" sz="4400" dirty="0">
                <a:latin typeface="Rockwell" panose="02060603020205020403" pitchFamily="18" charset="0"/>
              </a:rPr>
              <a:t>UV UPDATION PHASE:</a:t>
            </a:r>
          </a:p>
        </p:txBody>
      </p:sp>
      <p:sp>
        <p:nvSpPr>
          <p:cNvPr id="3" name="Content Placeholder 2"/>
          <p:cNvSpPr>
            <a:spLocks noGrp="1"/>
          </p:cNvSpPr>
          <p:nvPr>
            <p:ph idx="1"/>
          </p:nvPr>
        </p:nvSpPr>
        <p:spPr>
          <a:xfrm>
            <a:off x="1142683" y="1183957"/>
            <a:ext cx="11049317" cy="4248342"/>
          </a:xfrm>
        </p:spPr>
        <p:txBody>
          <a:bodyPr wrap="square">
            <a:spAutoFit/>
          </a:bodyPr>
          <a:lstStyle/>
          <a:p>
            <a:endParaRPr lang="en-US" baseline="-25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a:latin typeface="Tahoma" panose="020B0604030504040204" pitchFamily="34" charset="0"/>
                <a:ea typeface="Tahoma" panose="020B0604030504040204" pitchFamily="34" charset="0"/>
                <a:cs typeface="Tahoma" panose="020B0604030504040204" pitchFamily="34" charset="0"/>
              </a:rPr>
              <a:t>UVi(t)=max{0,b1*</a:t>
            </a:r>
            <a:r>
              <a:rPr lang="en-US" sz="2800" dirty="0">
                <a:latin typeface="Tahoma" panose="020B0604030504040204" pitchFamily="34" charset="0"/>
                <a:ea typeface="Tahoma" panose="020B0604030504040204" pitchFamily="34" charset="0"/>
                <a:cs typeface="Tahoma" panose="020B0604030504040204" pitchFamily="34" charset="0"/>
                <a:sym typeface="+mn-ea"/>
              </a:rPr>
              <a:t>UVi(t-1)+b2*f(t)}</a:t>
            </a:r>
          </a:p>
          <a:p>
            <a:pPr marL="0" indent="0">
              <a:buNone/>
            </a:pPr>
            <a:r>
              <a:rPr lang="en-US" sz="2800" dirty="0">
                <a:latin typeface="Tahoma" panose="020B0604030504040204" pitchFamily="34" charset="0"/>
                <a:ea typeface="Tahoma" panose="020B0604030504040204" pitchFamily="34" charset="0"/>
                <a:cs typeface="Tahoma" panose="020B0604030504040204" pitchFamily="34" charset="0"/>
              </a:rPr>
              <a:t>	f(t) : </a:t>
            </a:r>
            <a:r>
              <a:rPr lang="en-US" sz="2800" i="1" dirty="0">
                <a:latin typeface="Tahoma" panose="020B0604030504040204" pitchFamily="34" charset="0"/>
                <a:ea typeface="Tahoma" panose="020B0604030504040204" pitchFamily="34" charset="0"/>
                <a:cs typeface="Tahoma" panose="020B0604030504040204" pitchFamily="34" charset="0"/>
              </a:rPr>
              <a:t>fitness function</a:t>
            </a:r>
            <a:r>
              <a:rPr lang="en-US" sz="2800" dirty="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800" dirty="0">
                <a:latin typeface="Tahoma" panose="020B0604030504040204" pitchFamily="34" charset="0"/>
                <a:ea typeface="Tahoma" panose="020B0604030504040204" pitchFamily="34" charset="0"/>
                <a:cs typeface="Tahoma" panose="020B0604030504040204" pitchFamily="34" charset="0"/>
              </a:rPr>
              <a:t>	0</a:t>
            </a:r>
            <a:r>
              <a:rPr lang="en-US" sz="2800" u="sng" dirty="0">
                <a:latin typeface="Tahoma" panose="020B0604030504040204" pitchFamily="34" charset="0"/>
                <a:ea typeface="Tahoma" panose="020B0604030504040204" pitchFamily="34" charset="0"/>
                <a:cs typeface="Tahoma" panose="020B0604030504040204" pitchFamily="34" charset="0"/>
              </a:rPr>
              <a:t>&lt;</a:t>
            </a:r>
            <a:r>
              <a:rPr lang="en-US" sz="2800" dirty="0">
                <a:latin typeface="Tahoma" panose="020B0604030504040204" pitchFamily="34" charset="0"/>
                <a:ea typeface="Tahoma" panose="020B0604030504040204" pitchFamily="34" charset="0"/>
                <a:cs typeface="Tahoma" panose="020B0604030504040204" pitchFamily="34" charset="0"/>
              </a:rPr>
              <a:t>b1&lt;1; </a:t>
            </a:r>
          </a:p>
          <a:p>
            <a:pPr marL="0" indent="0">
              <a:buNone/>
            </a:pPr>
            <a:r>
              <a:rPr lang="en-US" sz="2800" dirty="0">
                <a:latin typeface="Tahoma" panose="020B0604030504040204" pitchFamily="34" charset="0"/>
                <a:ea typeface="Tahoma" panose="020B0604030504040204" pitchFamily="34" charset="0"/>
                <a:cs typeface="Tahoma" panose="020B0604030504040204" pitchFamily="34" charset="0"/>
              </a:rPr>
              <a:t>	b2 &gt;1;</a:t>
            </a:r>
          </a:p>
          <a:p>
            <a:r>
              <a:rPr lang="en-US" sz="2800" dirty="0">
                <a:latin typeface="Tahoma" panose="020B0604030504040204" pitchFamily="34" charset="0"/>
                <a:ea typeface="Tahoma" panose="020B0604030504040204" pitchFamily="34" charset="0"/>
                <a:cs typeface="Tahoma" panose="020B0604030504040204" pitchFamily="34" charset="0"/>
              </a:rPr>
              <a:t>UV is updated at time index ‘t’, </a:t>
            </a:r>
            <a:endParaRPr lang="en-US" sz="2330" baseline="-25000" dirty="0">
              <a:latin typeface="Tahoma" panose="020B0604030504040204" pitchFamily="34" charset="0"/>
              <a:ea typeface="Tahoma" panose="020B0604030504040204" pitchFamily="34" charset="0"/>
              <a:cs typeface="Tahoma" panose="020B0604030504040204" pitchFamily="34" charset="0"/>
            </a:endParaRPr>
          </a:p>
          <a:p>
            <a:r>
              <a:rPr lang="en-US" sz="2800" dirty="0">
                <a:latin typeface="Tahoma" panose="020B0604030504040204" pitchFamily="34" charset="0"/>
                <a:ea typeface="Tahoma" panose="020B0604030504040204" pitchFamily="34" charset="0"/>
                <a:cs typeface="Tahoma" panose="020B0604030504040204" pitchFamily="34" charset="0"/>
              </a:rPr>
              <a:t>More importance to the current fitness and less to the previous UV,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UV Distribution Phase: </a:t>
            </a:r>
            <a:endParaRPr lang="en-US"/>
          </a:p>
        </p:txBody>
      </p:sp>
      <p:sp>
        <p:nvSpPr>
          <p:cNvPr id="3" name="Content Placeholder 2"/>
          <p:cNvSpPr>
            <a:spLocks noGrp="1"/>
          </p:cNvSpPr>
          <p:nvPr>
            <p:ph sz="half" idx="1"/>
          </p:nvPr>
        </p:nvSpPr>
        <p:spPr>
          <a:xfrm>
            <a:off x="1141095" y="2249170"/>
            <a:ext cx="10800080" cy="3542030"/>
          </a:xfrm>
        </p:spPr>
        <p:txBody>
          <a:bodyPr>
            <a:normAutofit/>
          </a:bodyPr>
          <a:lstStyle/>
          <a:p>
            <a:r>
              <a:rPr lang="en-US" sz="3200"/>
              <a:t>i</a:t>
            </a:r>
            <a:r>
              <a:rPr lang="en-US" sz="3200" baseline="30000"/>
              <a:t>th</a:t>
            </a:r>
            <a:r>
              <a:rPr lang="en-US" sz="3200"/>
              <a:t> Bfly having UV</a:t>
            </a:r>
            <a:r>
              <a:rPr lang="en-US" sz="3200" baseline="-25000"/>
              <a:t>i</a:t>
            </a:r>
            <a:r>
              <a:rPr lang="en-US" sz="3200"/>
              <a:t> reflects it's UV value to the J</a:t>
            </a:r>
            <a:r>
              <a:rPr lang="en-US" sz="3200" baseline="30000"/>
              <a:t>th</a:t>
            </a:r>
            <a:r>
              <a:rPr lang="en-US" sz="3200"/>
              <a:t> Bfly at a distance d</a:t>
            </a:r>
            <a:r>
              <a:rPr lang="en-US" sz="3200" baseline="-25000"/>
              <a:t>IJ </a:t>
            </a:r>
            <a:r>
              <a:rPr lang="en-US" sz="3200"/>
              <a:t>is given by </a:t>
            </a:r>
            <a:r>
              <a:rPr lang="en-US" sz="3200">
                <a:sym typeface="+mn-ea"/>
              </a:rPr>
              <a:t>d</a:t>
            </a:r>
            <a:r>
              <a:rPr lang="en-US" sz="3200" baseline="-25000">
                <a:sym typeface="+mn-ea"/>
              </a:rPr>
              <a:t>IJ</a:t>
            </a:r>
            <a:r>
              <a:rPr lang="en-US" sz="3200" baseline="30000">
                <a:sym typeface="+mn-ea"/>
              </a:rPr>
              <a:t>-1</a:t>
            </a:r>
            <a:endParaRPr lang="en-US" sz="3200"/>
          </a:p>
          <a:p>
            <a:pPr marL="0" indent="0">
              <a:buNone/>
            </a:pPr>
            <a:r>
              <a:rPr lang="en-US" sz="3200" baseline="30000"/>
              <a:t>		</a:t>
            </a:r>
          </a:p>
          <a:p>
            <a:pPr marL="0" indent="0">
              <a:buNone/>
            </a:pPr>
            <a:r>
              <a:rPr lang="en-US" sz="3200" baseline="30000"/>
              <a:t>		</a:t>
            </a:r>
            <a:r>
              <a:rPr lang="en-US" sz="3200">
                <a:sym typeface="+mn-ea"/>
              </a:rPr>
              <a:t>UV</a:t>
            </a:r>
            <a:r>
              <a:rPr lang="en-US" sz="3200" baseline="-25000">
                <a:sym typeface="+mn-ea"/>
              </a:rPr>
              <a:t>i</a:t>
            </a:r>
            <a:r>
              <a:rPr lang="en-US" sz="3200" baseline="-25000">
                <a:latin typeface="Arial" panose="020B0604020202020204" pitchFamily="34" charset="0"/>
                <a:cs typeface="Arial" panose="020B0604020202020204" pitchFamily="34" charset="0"/>
                <a:sym typeface="+mn-ea"/>
              </a:rPr>
              <a:t>→j</a:t>
            </a:r>
            <a:r>
              <a:rPr lang="en-US" sz="3200">
                <a:latin typeface="Arial" panose="020B0604020202020204" pitchFamily="34" charset="0"/>
                <a:cs typeface="Arial" panose="020B0604020202020204" pitchFamily="34" charset="0"/>
                <a:sym typeface="+mn-ea"/>
              </a:rPr>
              <a:t>=</a:t>
            </a:r>
            <a:r>
              <a:rPr lang="en-US" sz="3200">
                <a:sym typeface="+mn-ea"/>
              </a:rPr>
              <a:t>UV</a:t>
            </a:r>
            <a:r>
              <a:rPr lang="en-US" sz="3200" baseline="-25000">
                <a:sym typeface="+mn-ea"/>
              </a:rPr>
              <a:t>i </a:t>
            </a:r>
            <a:r>
              <a:rPr lang="en-US" sz="3200">
                <a:sym typeface="+mn-ea"/>
              </a:rPr>
              <a:t>* </a:t>
            </a:r>
            <a:endParaRPr lang="en-US" sz="3200" baseline="-25000">
              <a:latin typeface="Arial" panose="020B0604020202020204" pitchFamily="34" charset="0"/>
              <a:cs typeface="Arial" panose="020B0604020202020204" pitchFamily="34" charset="0"/>
              <a:sym typeface="+mn-ea"/>
            </a:endParaRPr>
          </a:p>
        </p:txBody>
      </p:sp>
      <p:graphicFrame>
        <p:nvGraphicFramePr>
          <p:cNvPr id="33" name="Content Placeholder 32">
            <a:hlinkClick r:id="" action="ppaction://ole?verb=0"/>
          </p:cNvPr>
          <p:cNvGraphicFramePr>
            <a:graphicFrameLocks noGrp="1" noChangeAspect="1"/>
          </p:cNvGraphicFramePr>
          <p:nvPr>
            <p:ph sz="half" idx="2"/>
          </p:nvPr>
        </p:nvGraphicFramePr>
        <p:xfrm>
          <a:off x="5057775" y="4292600"/>
          <a:ext cx="914400" cy="215900"/>
        </p:xfrm>
        <a:graphic>
          <a:graphicData uri="http://schemas.openxmlformats.org/presentationml/2006/ole">
            <mc:AlternateContent xmlns:mc="http://schemas.openxmlformats.org/markup-compatibility/2006">
              <mc:Choice xmlns:v="urn:schemas-microsoft-com:vml" Requires="v">
                <p:oleObj r:id="rId2" imgW="914400" imgH="215900" progId="Equation.KSEE3">
                  <p:embed/>
                </p:oleObj>
              </mc:Choice>
              <mc:Fallback>
                <p:oleObj r:id="rId2" imgW="914400" imgH="215900" progId="Equation.KSEE3">
                  <p:embed/>
                  <p:pic>
                    <p:nvPicPr>
                      <p:cNvPr id="0" name="Picture 1030"/>
                      <p:cNvPicPr/>
                      <p:nvPr/>
                    </p:nvPicPr>
                    <p:blipFill>
                      <a:blip r:embed="rId3">
                        <a:lum bright="100000" contrast="-70000"/>
                      </a:blip>
                      <a:stretch>
                        <a:fillRect/>
                      </a:stretch>
                    </p:blipFill>
                    <p:spPr>
                      <a:xfrm>
                        <a:off x="5057775" y="429260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Times New Roman" panose="02020603050405020304" charset="0"/>
                <a:cs typeface="Times New Roman" panose="02020603050405020304" charset="0"/>
                <a:sym typeface="+mn-ea"/>
              </a:rPr>
              <a:t>L-Mate Selection Phase:</a:t>
            </a:r>
          </a:p>
        </p:txBody>
      </p:sp>
      <p:sp>
        <p:nvSpPr>
          <p:cNvPr id="3" name="Content Placeholder 2"/>
          <p:cNvSpPr>
            <a:spLocks noGrp="1"/>
          </p:cNvSpPr>
          <p:nvPr>
            <p:ph idx="1"/>
          </p:nvPr>
        </p:nvSpPr>
        <p:spPr>
          <a:xfrm>
            <a:off x="1141095" y="2249170"/>
            <a:ext cx="10651490" cy="4123055"/>
          </a:xfrm>
        </p:spPr>
        <p:txBody>
          <a:bodyPr>
            <a:noAutofit/>
          </a:bodyPr>
          <a:lstStyle/>
          <a:p>
            <a:r>
              <a:rPr lang="en-US" sz="3200"/>
              <a:t>Bfly chooses another Bfly which has maximum UV as its L-mate which satisfies below condition i.e.,</a:t>
            </a:r>
          </a:p>
          <a:p>
            <a:pPr marL="0" indent="0">
              <a:buNone/>
            </a:pPr>
            <a:r>
              <a:rPr lang="en-US" sz="3200"/>
              <a:t>	UV(i</a:t>
            </a:r>
            <a:r>
              <a:rPr lang="en-US" sz="3200" baseline="30000"/>
              <a:t>th</a:t>
            </a:r>
            <a:r>
              <a:rPr lang="en-US" sz="3200"/>
              <a:t> Bfly) &lt; UV(J</a:t>
            </a:r>
            <a:r>
              <a:rPr lang="en-US" sz="3200" baseline="30000"/>
              <a:t>th </a:t>
            </a:r>
            <a:r>
              <a:rPr lang="en-US" sz="3200"/>
              <a:t>Bfly)</a:t>
            </a:r>
          </a:p>
          <a:p>
            <a:pPr marL="0" indent="0">
              <a:buNone/>
            </a:pPr>
            <a:r>
              <a:rPr lang="en-US" sz="3200"/>
              <a:t>	i=1, 2, . . . , N;</a:t>
            </a:r>
          </a:p>
          <a:p>
            <a:pPr marL="0" indent="0">
              <a:buNone/>
            </a:pPr>
            <a:r>
              <a:rPr lang="en-US" sz="3200"/>
              <a:t>	J=</a:t>
            </a:r>
            <a:r>
              <a:rPr lang="en-US" sz="3200">
                <a:sym typeface="+mn-ea"/>
              </a:rPr>
              <a:t>1, 2, . . . , N-1;</a:t>
            </a:r>
          </a:p>
          <a:p>
            <a:pPr marL="0" indent="0">
              <a:buNone/>
            </a:pPr>
            <a:r>
              <a:rPr lang="en-US" sz="3200">
                <a:sym typeface="+mn-ea"/>
              </a:rPr>
              <a:t>	J is index of Bflies in the descending order of i</a:t>
            </a:r>
            <a:r>
              <a:rPr lang="en-US" sz="3200" baseline="30000">
                <a:sym typeface="+mn-ea"/>
              </a:rPr>
              <a:t>th </a:t>
            </a:r>
            <a:r>
              <a:rPr lang="en-US" sz="3200">
                <a:sym typeface="+mn-ea"/>
              </a:rPr>
              <a:t>Bfly</a:t>
            </a:r>
            <a:endParaRPr lang="en-US" sz="3200"/>
          </a:p>
          <a:p>
            <a:pPr marL="457200" lvl="1" indent="0">
              <a:buNone/>
            </a:pPr>
            <a:r>
              <a:rPr lang="en-US" sz="3200"/>
              <a:t>	</a:t>
            </a:r>
          </a:p>
          <a:p>
            <a:pPr marL="457200" lvl="1" indent="0">
              <a:buNone/>
            </a:pPr>
            <a:r>
              <a:rPr lang="en-US" sz="32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7"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7"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7"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000" fill="hold"/>
                                        <p:tgtEl>
                                          <p:spTgt spid="3">
                                            <p:txEl>
                                              <p:pRg st="4" end="4"/>
                                            </p:txEl>
                                          </p:spTgt>
                                        </p:tgtEl>
                                        <p:attrNameLst>
                                          <p:attrName>ppt_y</p:attrName>
                                        </p:attrNameLst>
                                      </p:cBhvr>
                                      <p:tavLst>
                                        <p:tav tm="0">
                                          <p:val>
                                            <p:strVal val="1+#ppt_h/2"/>
                                          </p:val>
                                        </p:tav>
                                        <p:tav tm="100000">
                                          <p:val>
                                            <p:strVal val="#ppt_y"/>
                                          </p:val>
                                        </p:tav>
                                      </p:tavLst>
                                    </p:anim>
                                  </p:childTnLst>
                                </p:cTn>
                              </p:par>
                              <p:par>
                                <p:cTn id="38" presetID="7" presetClass="entr" presetSubtype="4"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2000" fill="hold"/>
                                        <p:tgtEl>
                                          <p:spTgt spid="3">
                                            <p:txEl>
                                              <p:pRg st="5" end="5"/>
                                            </p:txEl>
                                          </p:spTgt>
                                        </p:tgtEl>
                                        <p:attrNameLst>
                                          <p:attrName>ppt_y</p:attrName>
                                        </p:attrNameLst>
                                      </p:cBhvr>
                                      <p:tavLst>
                                        <p:tav tm="0">
                                          <p:val>
                                            <p:strVal val="1+#ppt_h/2"/>
                                          </p:val>
                                        </p:tav>
                                        <p:tav tm="100000">
                                          <p:val>
                                            <p:strVal val="#ppt_y"/>
                                          </p:val>
                                        </p:tav>
                                      </p:tavLst>
                                    </p:anim>
                                  </p:childTnLst>
                                </p:cTn>
                              </p:par>
                              <p:par>
                                <p:cTn id="42" presetID="7" presetClass="entr" presetSubtype="4"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288" y="-32357"/>
            <a:ext cx="9905998" cy="1478570"/>
          </a:xfrm>
        </p:spPr>
        <p:txBody>
          <a:bodyPr/>
          <a:lstStyle/>
          <a:p>
            <a:r>
              <a:rPr lang="en-US" sz="4000" dirty="0">
                <a:latin typeface="Times New Roman" panose="02020603050405020304" charset="0"/>
                <a:cs typeface="Times New Roman" panose="02020603050405020304" charset="0"/>
                <a:sym typeface="+mn-ea"/>
              </a:rPr>
              <a:t>Movement Phase :</a:t>
            </a:r>
          </a:p>
        </p:txBody>
      </p:sp>
      <p:graphicFrame>
        <p:nvGraphicFramePr>
          <p:cNvPr id="6" name="Content Placeholder 5">
            <a:hlinkClick r:id="" action="ppaction://ole?verb=0"/>
          </p:cNvPr>
          <p:cNvGraphicFramePr>
            <a:graphicFrameLocks noGrp="1" noChangeAspect="1"/>
          </p:cNvGraphicFramePr>
          <p:nvPr>
            <p:ph idx="1"/>
          </p:nvPr>
        </p:nvGraphicFramePr>
        <p:xfrm>
          <a:off x="5800725" y="2860675"/>
          <a:ext cx="2433638" cy="609600"/>
        </p:xfrm>
        <a:graphic>
          <a:graphicData uri="http://schemas.openxmlformats.org/presentationml/2006/ole">
            <mc:AlternateContent xmlns:mc="http://schemas.openxmlformats.org/markup-compatibility/2006">
              <mc:Choice xmlns:v="urn:schemas-microsoft-com:vml" Requires="v">
                <p:oleObj r:id="rId2" imgW="3296285" imgH="825500" progId="Equation.KSEE3">
                  <p:embed/>
                </p:oleObj>
              </mc:Choice>
              <mc:Fallback>
                <p:oleObj r:id="rId2" imgW="3296285" imgH="825500" progId="Equation.KSEE3">
                  <p:embed/>
                  <p:pic>
                    <p:nvPicPr>
                      <p:cNvPr id="0" name="Picture 2048"/>
                      <p:cNvPicPr/>
                      <p:nvPr/>
                    </p:nvPicPr>
                    <p:blipFill>
                      <a:blip r:embed="rId3">
                        <a:grayscl/>
                        <a:lum bright="100000" contrast="-70000"/>
                      </a:blip>
                      <a:stretch>
                        <a:fillRect/>
                      </a:stretch>
                    </p:blipFill>
                    <p:spPr>
                      <a:xfrm>
                        <a:off x="5800725" y="2860675"/>
                        <a:ext cx="2433638" cy="609600"/>
                      </a:xfrm>
                      <a:prstGeom prst="rect">
                        <a:avLst/>
                      </a:prstGeom>
                      <a:noFill/>
                      <a:ln>
                        <a:noFill/>
                      </a:ln>
                    </p:spPr>
                  </p:pic>
                </p:oleObj>
              </mc:Fallback>
            </mc:AlternateContent>
          </a:graphicData>
        </a:graphic>
      </p:graphicFrame>
      <p:sp>
        <p:nvSpPr>
          <p:cNvPr id="5" name="Text Box 4"/>
          <p:cNvSpPr txBox="1"/>
          <p:nvPr/>
        </p:nvSpPr>
        <p:spPr>
          <a:xfrm>
            <a:off x="805180" y="1961515"/>
            <a:ext cx="10714990" cy="3723005"/>
          </a:xfrm>
          <a:prstGeom prst="rect">
            <a:avLst/>
          </a:prstGeom>
          <a:noFill/>
        </p:spPr>
        <p:txBody>
          <a:bodyPr wrap="square" rtlCol="0">
            <a:spAutoFit/>
          </a:bodyPr>
          <a:lstStyle/>
          <a:p>
            <a:pPr marL="457200" indent="-457200">
              <a:buFont typeface="Arial" panose="020B0604020202020204" pitchFamily="34" charset="0"/>
              <a:buChar char="•"/>
            </a:pPr>
            <a:r>
              <a:rPr lang="en-US" sz="3200" dirty="0"/>
              <a:t>Each </a:t>
            </a:r>
            <a:r>
              <a:rPr lang="en-US" sz="3200" dirty="0" err="1"/>
              <a:t>Bfly</a:t>
            </a:r>
            <a:r>
              <a:rPr lang="en-US" sz="3200" dirty="0"/>
              <a:t> is moved in the direction of its l-mate according to the equation:</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indent="0">
              <a:buFont typeface="Arial" panose="020B0604020202020204" pitchFamily="34" charset="0"/>
              <a:buNone/>
            </a:pPr>
            <a:r>
              <a:rPr lang="en-US" sz="3200" dirty="0"/>
              <a:t>x</a:t>
            </a:r>
            <a:r>
              <a:rPr lang="en-US" sz="3200" baseline="-25000" dirty="0"/>
              <a:t>i</a:t>
            </a:r>
            <a:r>
              <a:rPr lang="en-US" sz="3200" dirty="0"/>
              <a:t>(t + 1) = x</a:t>
            </a:r>
            <a:r>
              <a:rPr lang="en-US" sz="3200" baseline="-25000" dirty="0"/>
              <a:t>i</a:t>
            </a:r>
            <a:r>
              <a:rPr lang="en-US" sz="3200" dirty="0"/>
              <a:t>(t) + Bs *{                                            }</a:t>
            </a:r>
            <a:endParaRPr lang="en-US" sz="2800" dirty="0"/>
          </a:p>
          <a:p>
            <a:pPr indent="0">
              <a:buFont typeface="Arial" panose="020B0604020202020204" pitchFamily="34" charset="0"/>
              <a:buNone/>
            </a:pPr>
            <a:endParaRPr lang="en-US" sz="2800" dirty="0"/>
          </a:p>
          <a:p>
            <a:pPr indent="0">
              <a:buFont typeface="Arial" panose="020B0604020202020204" pitchFamily="34" charset="0"/>
              <a:buNone/>
            </a:pPr>
            <a:r>
              <a:rPr lang="en-US" sz="2800" dirty="0"/>
              <a:t>			where Bs is </a:t>
            </a:r>
            <a:r>
              <a:rPr lang="en-US" sz="2800" dirty="0" err="1"/>
              <a:t>Bfly</a:t>
            </a:r>
            <a:r>
              <a:rPr lang="en-US" sz="2800" dirty="0"/>
              <a:t> step size;	</a:t>
            </a:r>
          </a:p>
          <a:p>
            <a:pPr indent="0">
              <a:buFont typeface="Arial" panose="020B0604020202020204" pitchFamily="34" charset="0"/>
              <a:buNone/>
            </a:pPr>
            <a:r>
              <a:rPr lang="en-US" sz="2800" dirty="0"/>
              <a:t>					 xi(t) is the position of </a:t>
            </a:r>
            <a:r>
              <a:rPr lang="en-US" sz="2800" dirty="0" err="1"/>
              <a:t>ith</a:t>
            </a:r>
            <a:r>
              <a:rPr lang="en-US" sz="2800" dirty="0"/>
              <a:t> </a:t>
            </a:r>
            <a:r>
              <a:rPr lang="en-US" sz="2800" dirty="0" err="1"/>
              <a:t>Bfly</a:t>
            </a:r>
            <a:r>
              <a:rPr lang="en-US" sz="2800" dirty="0"/>
              <a:t> in a time index 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7"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0" fill="hold"/>
                                        <p:tgtEl>
                                          <p:spTgt spid="5"/>
                                        </p:tgtEl>
                                        <p:attrNameLst>
                                          <p:attrName>ppt_x</p:attrName>
                                        </p:attrNameLst>
                                      </p:cBhvr>
                                      <p:tavLst>
                                        <p:tav tm="0">
                                          <p:val>
                                            <p:strVal val="#ppt_x"/>
                                          </p:val>
                                        </p:tav>
                                        <p:tav tm="100000">
                                          <p:val>
                                            <p:strVal val="#ppt_x"/>
                                          </p:val>
                                        </p:tav>
                                      </p:tavLst>
                                    </p:anim>
                                    <p:anim calcmode="lin" valueType="num">
                                      <p:cBhvr additive="base">
                                        <p:cTn id="15"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889635" y="860425"/>
            <a:ext cx="11083925" cy="6462395"/>
          </a:xfrm>
          <a:prstGeom prst="rect">
            <a:avLst/>
          </a:prstGeom>
          <a:noFill/>
        </p:spPr>
        <p:txBody>
          <a:bodyPr wrap="square" rtlCol="0" anchor="t">
            <a:spAutoFit/>
          </a:bodyPr>
          <a:lstStyle/>
          <a:p>
            <a:pPr marL="0" indent="0">
              <a:buNone/>
            </a:pPr>
            <a:r>
              <a:rPr lang="en-US" sz="4400" dirty="0">
                <a:effectLst/>
                <a:sym typeface="+mn-ea"/>
              </a:rPr>
              <a:t>BMO Pseudocode:</a:t>
            </a:r>
            <a:r>
              <a:rPr lang="en-US" sz="4400" dirty="0">
                <a:effectLst>
                  <a:reflection blurRad="6350" stA="60000" endA="900" endPos="58000" dir="5400000" sy="-100000" algn="bl" rotWithShape="0"/>
                </a:effectLst>
                <a:sym typeface="+mn-ea"/>
              </a:rPr>
              <a:t>-</a:t>
            </a:r>
          </a:p>
          <a:p>
            <a:pPr marL="0" indent="0">
              <a:buNone/>
            </a:pPr>
            <a:endParaRPr lang="en-US" dirty="0"/>
          </a:p>
          <a:p>
            <a:pPr marL="457200" indent="-457200">
              <a:buFont typeface="Wingdings" panose="05000000000000000000" charset="0"/>
              <a:buChar char="§"/>
            </a:pPr>
            <a:r>
              <a:rPr lang="en-US" sz="3200" dirty="0">
                <a:sym typeface="+mn-ea"/>
              </a:rPr>
              <a:t>Randomly initialize </a:t>
            </a:r>
            <a:r>
              <a:rPr lang="en-US" sz="3200" dirty="0" err="1">
                <a:sym typeface="+mn-ea"/>
              </a:rPr>
              <a:t>Bflies</a:t>
            </a:r>
            <a:r>
              <a:rPr lang="en-US" sz="3200" dirty="0">
                <a:sym typeface="+mn-ea"/>
              </a:rPr>
              <a:t>;</a:t>
            </a:r>
            <a:endParaRPr lang="en-US" sz="3200" dirty="0"/>
          </a:p>
          <a:p>
            <a:pPr marL="457200" indent="-457200">
              <a:buFont typeface="Wingdings" panose="05000000000000000000" charset="0"/>
              <a:buChar char="§"/>
            </a:pPr>
            <a:r>
              <a:rPr lang="en-US" sz="3200" dirty="0">
                <a:sym typeface="+mn-ea"/>
              </a:rPr>
              <a:t>ᵾ </a:t>
            </a:r>
            <a:r>
              <a:rPr lang="en-US" sz="3200" dirty="0" err="1">
                <a:sym typeface="+mn-ea"/>
              </a:rPr>
              <a:t>i</a:t>
            </a:r>
            <a:r>
              <a:rPr lang="en-US" sz="3200" dirty="0">
                <a:sym typeface="+mn-ea"/>
              </a:rPr>
              <a:t>, set </a:t>
            </a:r>
            <a:r>
              <a:rPr lang="en-US" sz="3200" dirty="0" err="1">
                <a:sym typeface="+mn-ea"/>
              </a:rPr>
              <a:t>UVi</a:t>
            </a:r>
            <a:r>
              <a:rPr lang="en-US" sz="3200" dirty="0">
                <a:sym typeface="+mn-ea"/>
              </a:rPr>
              <a:t> =UV(0);</a:t>
            </a:r>
            <a:endParaRPr lang="en-US" sz="3200" dirty="0"/>
          </a:p>
          <a:p>
            <a:pPr marL="457200" indent="-457200">
              <a:buFont typeface="Wingdings" panose="05000000000000000000" charset="0"/>
              <a:buChar char="§"/>
            </a:pPr>
            <a:r>
              <a:rPr lang="en-US" sz="3200" dirty="0">
                <a:sym typeface="+mn-ea"/>
              </a:rPr>
              <a:t>Set maximum number of iterations =</a:t>
            </a:r>
            <a:r>
              <a:rPr lang="en-US" sz="3200" dirty="0" err="1">
                <a:sym typeface="+mn-ea"/>
              </a:rPr>
              <a:t>iter_max</a:t>
            </a:r>
            <a:r>
              <a:rPr lang="en-US" sz="3200" dirty="0">
                <a:sym typeface="+mn-ea"/>
              </a:rPr>
              <a:t> and </a:t>
            </a:r>
            <a:r>
              <a:rPr lang="en-US" sz="3200" dirty="0" err="1">
                <a:sym typeface="+mn-ea"/>
              </a:rPr>
              <a:t>iter</a:t>
            </a:r>
            <a:r>
              <a:rPr lang="en-US" sz="3200" dirty="0">
                <a:sym typeface="+mn-ea"/>
              </a:rPr>
              <a:t>=1;</a:t>
            </a:r>
            <a:endParaRPr lang="en-US" sz="3200" dirty="0"/>
          </a:p>
          <a:p>
            <a:pPr marL="457200" indent="-457200">
              <a:buFont typeface="Wingdings" panose="05000000000000000000" charset="0"/>
              <a:buChar char="§"/>
            </a:pPr>
            <a:r>
              <a:rPr lang="en-US" sz="3200" dirty="0">
                <a:sym typeface="+mn-ea"/>
              </a:rPr>
              <a:t>While (</a:t>
            </a:r>
            <a:r>
              <a:rPr lang="en-US" sz="3200" dirty="0" err="1">
                <a:sym typeface="+mn-ea"/>
              </a:rPr>
              <a:t>iter</a:t>
            </a:r>
            <a:r>
              <a:rPr lang="en-US" sz="3200" dirty="0">
                <a:sym typeface="+mn-ea"/>
              </a:rPr>
              <a:t> ≤ </a:t>
            </a:r>
            <a:r>
              <a:rPr lang="en-US" sz="3200" dirty="0" err="1">
                <a:sym typeface="+mn-ea"/>
              </a:rPr>
              <a:t>iter_max</a:t>
            </a:r>
            <a:r>
              <a:rPr lang="en-US" sz="3200" dirty="0">
                <a:sym typeface="+mn-ea"/>
              </a:rPr>
              <a:t>) do;</a:t>
            </a:r>
            <a:endParaRPr lang="en-US" sz="3200" dirty="0"/>
          </a:p>
          <a:p>
            <a:pPr indent="0">
              <a:buFont typeface="Wingdings" panose="05000000000000000000" charset="0"/>
              <a:buNone/>
            </a:pPr>
            <a:r>
              <a:rPr lang="en-US" sz="3200" dirty="0">
                <a:sym typeface="+mn-ea"/>
              </a:rPr>
              <a:t>{      For each </a:t>
            </a:r>
            <a:r>
              <a:rPr lang="en-US" sz="3200" dirty="0" err="1">
                <a:sym typeface="+mn-ea"/>
              </a:rPr>
              <a:t>Bfly</a:t>
            </a:r>
            <a:r>
              <a:rPr lang="en-US" sz="3200" dirty="0">
                <a:sym typeface="+mn-ea"/>
              </a:rPr>
              <a:t> </a:t>
            </a:r>
            <a:r>
              <a:rPr lang="en-US" sz="3200" dirty="0" err="1">
                <a:sym typeface="+mn-ea"/>
              </a:rPr>
              <a:t>i</a:t>
            </a:r>
            <a:r>
              <a:rPr lang="en-US" sz="3200" dirty="0">
                <a:sym typeface="+mn-ea"/>
              </a:rPr>
              <a:t> do;</a:t>
            </a:r>
            <a:endParaRPr lang="en-US" sz="3200" dirty="0"/>
          </a:p>
          <a:p>
            <a:pPr indent="0">
              <a:buFont typeface="Wingdings" panose="05000000000000000000" charset="0"/>
              <a:buNone/>
            </a:pPr>
            <a:r>
              <a:rPr lang="en-US" sz="3200" dirty="0">
                <a:sym typeface="+mn-ea"/>
              </a:rPr>
              <a:t>				UV </a:t>
            </a:r>
            <a:r>
              <a:rPr lang="en-US" sz="3200" dirty="0" err="1">
                <a:sym typeface="+mn-ea"/>
              </a:rPr>
              <a:t>Updation</a:t>
            </a:r>
            <a:r>
              <a:rPr lang="en-US" sz="3200" dirty="0">
                <a:sym typeface="+mn-ea"/>
              </a:rPr>
              <a:t> ;</a:t>
            </a:r>
            <a:endParaRPr lang="en-US" sz="3200" dirty="0"/>
          </a:p>
          <a:p>
            <a:pPr indent="0">
              <a:buFont typeface="Wingdings" panose="05000000000000000000" charset="0"/>
              <a:buNone/>
            </a:pPr>
            <a:r>
              <a:rPr lang="en-US" sz="3200" dirty="0">
                <a:sym typeface="+mn-ea"/>
              </a:rPr>
              <a:t>				UV Distribution;</a:t>
            </a:r>
            <a:endParaRPr lang="en-US" sz="3200" dirty="0"/>
          </a:p>
          <a:p>
            <a:pPr indent="0">
              <a:buFont typeface="Wingdings" panose="05000000000000000000" charset="0"/>
              <a:buNone/>
            </a:pPr>
            <a:r>
              <a:rPr lang="en-US" sz="3200" dirty="0">
                <a:sym typeface="+mn-ea"/>
              </a:rPr>
              <a:t>				Select l-mate ;</a:t>
            </a:r>
            <a:endParaRPr lang="en-US" sz="3200" dirty="0"/>
          </a:p>
          <a:p>
            <a:pPr indent="0">
              <a:buFont typeface="Wingdings" panose="05000000000000000000" charset="0"/>
              <a:buNone/>
            </a:pPr>
            <a:r>
              <a:rPr lang="en-US" sz="3200" dirty="0">
                <a:sym typeface="+mn-ea"/>
              </a:rPr>
              <a:t>				Update position;</a:t>
            </a:r>
            <a:endParaRPr lang="en-US" sz="3200" dirty="0"/>
          </a:p>
          <a:p>
            <a:pPr indent="0">
              <a:buFont typeface="Wingdings" panose="05000000000000000000" charset="0"/>
              <a:buNone/>
            </a:pPr>
            <a:r>
              <a:rPr lang="en-US" sz="3200" dirty="0">
                <a:sym typeface="+mn-ea"/>
              </a:rPr>
              <a:t>               	</a:t>
            </a:r>
            <a:r>
              <a:rPr lang="en-US" sz="3200" dirty="0" err="1">
                <a:sym typeface="+mn-ea"/>
              </a:rPr>
              <a:t>Iter</a:t>
            </a:r>
            <a:r>
              <a:rPr lang="en-US" sz="3200" dirty="0">
                <a:sym typeface="+mn-ea"/>
              </a:rPr>
              <a:t>=</a:t>
            </a:r>
            <a:r>
              <a:rPr lang="en-US" sz="3200" dirty="0" err="1">
                <a:sym typeface="+mn-ea"/>
              </a:rPr>
              <a:t>iter</a:t>
            </a:r>
            <a:r>
              <a:rPr lang="en-US" sz="3200" dirty="0">
                <a:sym typeface="+mn-ea"/>
              </a:rPr>
              <a:t> + 1 ;</a:t>
            </a:r>
          </a:p>
          <a:p>
            <a:pPr indent="0">
              <a:buFont typeface="Wingdings" panose="05000000000000000000" charset="0"/>
              <a:buNone/>
            </a:pPr>
            <a:r>
              <a:rPr lang="en-US" sz="3200" dirty="0">
                <a:sym typeface="+mn-ea"/>
              </a:rPr>
              <a:t>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4"/>
                                        </p:tgtEl>
                                        <p:attrNameLst>
                                          <p:attrName>style.color</p:attrName>
                                        </p:attrNameLst>
                                      </p:cBhvr>
                                      <p:to>
                                        <p:clrVal>
                                          <a:schemeClr val="bg1"/>
                                        </p:clrVal>
                                      </p:to>
                                    </p:set>
                                    <p:set>
                                      <p:cBhvr>
                                        <p:cTn id="7" dur="500" fill="hold"/>
                                        <p:tgtEl>
                                          <p:spTgt spid="4"/>
                                        </p:tgtEl>
                                        <p:attrNameLst>
                                          <p:attrName>fillcolor</p:attrName>
                                        </p:attrNameLst>
                                      </p:cBhvr>
                                      <p:to>
                                        <p:clrVal>
                                          <a:schemeClr val="bg1"/>
                                        </p:clrVal>
                                      </p:to>
                                    </p:set>
                                    <p:set>
                                      <p:cBhvr>
                                        <p:cTn id="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Widescreen</PresentationFormat>
  <Paragraphs>101</Paragraphs>
  <Slides>19</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2" baseType="lpstr">
      <vt:lpstr>Arial</vt:lpstr>
      <vt:lpstr>Calibri</vt:lpstr>
      <vt:lpstr>Calibri Light</vt:lpstr>
      <vt:lpstr>Gill Sans MT</vt:lpstr>
      <vt:lpstr>Lato</vt:lpstr>
      <vt:lpstr>Rockwell</vt:lpstr>
      <vt:lpstr>Tahoma</vt:lpstr>
      <vt:lpstr>Times New Roman</vt:lpstr>
      <vt:lpstr>Tw Cen MT</vt:lpstr>
      <vt:lpstr>Wingdings</vt:lpstr>
      <vt:lpstr>Circuit</vt:lpstr>
      <vt:lpstr>Retrospect</vt:lpstr>
      <vt:lpstr>Equation.KSEE3</vt:lpstr>
      <vt:lpstr>Butterfly mating Optimization Algorithm</vt:lpstr>
      <vt:lpstr>Introduction:</vt:lpstr>
      <vt:lpstr>PowerPoint Presentation</vt:lpstr>
      <vt:lpstr>AlGORITHM Phases:</vt:lpstr>
      <vt:lpstr>UV UPDATION PHASE:</vt:lpstr>
      <vt:lpstr>UV Distribution Phase: </vt:lpstr>
      <vt:lpstr>L-Mate Selection Phase:</vt:lpstr>
      <vt:lpstr>Movement Phase :</vt:lpstr>
      <vt:lpstr>PowerPoint Presentation</vt:lpstr>
      <vt:lpstr>PowerPoint Presentation</vt:lpstr>
      <vt:lpstr>Components:</vt:lpstr>
      <vt:lpstr>PowerPoint Presentation</vt:lpstr>
      <vt:lpstr>Interfacing the components with Arduino</vt:lpstr>
      <vt:lpstr>PowerPoint Presentation</vt:lpstr>
      <vt:lpstr>PowerPoint Presentation</vt:lpstr>
      <vt:lpstr>Rastrigin Function:</vt:lpstr>
      <vt:lpstr>PowerPoint Presentation</vt:lpstr>
      <vt:lpstr>Applications of BMO: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14</cp:revision>
  <dcterms:created xsi:type="dcterms:W3CDTF">2019-04-17T17:13:00Z</dcterms:created>
  <dcterms:modified xsi:type="dcterms:W3CDTF">2021-06-26T01:46:50Z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1033-10.2.0.7646</vt:lpwstr>
  </property>
</Properties>
</file>